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25"/>
  </p:notesMasterIdLst>
  <p:sldIdLst>
    <p:sldId id="301" r:id="rId3"/>
    <p:sldId id="333" r:id="rId4"/>
    <p:sldId id="342" r:id="rId5"/>
    <p:sldId id="335" r:id="rId6"/>
    <p:sldId id="337" r:id="rId7"/>
    <p:sldId id="338" r:id="rId8"/>
    <p:sldId id="339" r:id="rId9"/>
    <p:sldId id="336" r:id="rId10"/>
    <p:sldId id="347" r:id="rId11"/>
    <p:sldId id="346" r:id="rId12"/>
    <p:sldId id="343" r:id="rId13"/>
    <p:sldId id="350" r:id="rId14"/>
    <p:sldId id="349" r:id="rId15"/>
    <p:sldId id="351" r:id="rId16"/>
    <p:sldId id="348" r:id="rId17"/>
    <p:sldId id="327" r:id="rId18"/>
    <p:sldId id="312" r:id="rId19"/>
    <p:sldId id="326" r:id="rId20"/>
    <p:sldId id="328" r:id="rId21"/>
    <p:sldId id="352" r:id="rId22"/>
    <p:sldId id="354" r:id="rId23"/>
    <p:sldId id="353" r:id="rId24"/>
  </p:sldIdLst>
  <p:sldSz cx="10693400" cy="7562850"/>
  <p:notesSz cx="9869488" cy="673576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2303"/>
    <a:srgbClr val="EFF3F2"/>
    <a:srgbClr val="A38F5B"/>
    <a:srgbClr val="673105"/>
    <a:srgbClr val="00FF99"/>
    <a:srgbClr val="66FF66"/>
    <a:srgbClr val="CCFF66"/>
    <a:srgbClr val="9FB55A"/>
    <a:srgbClr val="A6B9BD"/>
    <a:srgbClr val="D0C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78" autoAdjust="0"/>
    <p:restoredTop sz="95501" autoAdjust="0"/>
  </p:normalViewPr>
  <p:slideViewPr>
    <p:cSldViewPr>
      <p:cViewPr varScale="1">
        <p:scale>
          <a:sx n="63" d="100"/>
          <a:sy n="63" d="100"/>
        </p:scale>
        <p:origin x="-876" y="-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\&#1056;&#1072;&#1073;&#1086;&#1095;&#1080;&#1081;%20&#1089;&#1090;&#1086;&#1083;\&#1040;&#1085;&#1072;&#1083;&#1080;&#1090;&#1080;&#1082;&#1072;\&#1056;&#1099;&#1085;&#1086;&#1082;%20&#1074;&#1080;&#1085;&#1072;\&#1086;&#1090;&#1095;&#1077;&#1090;\&#1056;&#1056;&#1042;_11_2017_&#1076;&#1072;&#1085;&#1085;&#1099;&#107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910439810823481E-2"/>
          <c:y val="0.15815296003868137"/>
          <c:w val="0.65127407043623964"/>
          <c:h val="0.76201302069082777"/>
        </c:manualLayout>
      </c:layout>
      <c:pie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  <a:sp3d/>
      </c:spPr>
    </c:plotArea>
    <c:legend>
      <c:legendPos val="r"/>
      <c:layout>
        <c:manualLayout>
          <c:xMode val="edge"/>
          <c:yMode val="edge"/>
          <c:x val="0.60655903039038017"/>
          <c:y val="4.1117025316920935E-2"/>
          <c:w val="0.31985413019921649"/>
          <c:h val="0.958882663326390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876" cy="337920"/>
          </a:xfrm>
          <a:prstGeom prst="rect">
            <a:avLst/>
          </a:prstGeom>
        </p:spPr>
        <p:txBody>
          <a:bodyPr vert="horz" lIns="83154" tIns="41577" rIns="83154" bIns="41577" rtlCol="0"/>
          <a:lstStyle>
            <a:lvl1pPr algn="l">
              <a:defRPr sz="11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591148" y="0"/>
            <a:ext cx="4275411" cy="337920"/>
          </a:xfrm>
          <a:prstGeom prst="rect">
            <a:avLst/>
          </a:prstGeom>
        </p:spPr>
        <p:txBody>
          <a:bodyPr vert="horz" lIns="83154" tIns="41577" rIns="83154" bIns="41577" rtlCol="0"/>
          <a:lstStyle>
            <a:lvl1pPr algn="r">
              <a:defRPr sz="1100"/>
            </a:lvl1pPr>
          </a:lstStyle>
          <a:p>
            <a:fld id="{613F7D76-5F33-45E2-A01A-0E470E0AB729}" type="datetimeFigureOut">
              <a:rPr lang="ru-RU" smtClean="0"/>
              <a:t>29.08.2018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327400" y="841375"/>
            <a:ext cx="3214688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154" tIns="41577" rIns="83154" bIns="41577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87535" y="3242046"/>
            <a:ext cx="7894419" cy="2652454"/>
          </a:xfrm>
          <a:prstGeom prst="rect">
            <a:avLst/>
          </a:prstGeom>
        </p:spPr>
        <p:txBody>
          <a:bodyPr vert="horz" lIns="83154" tIns="41577" rIns="83154" bIns="41577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6397844"/>
            <a:ext cx="4276876" cy="337919"/>
          </a:xfrm>
          <a:prstGeom prst="rect">
            <a:avLst/>
          </a:prstGeom>
        </p:spPr>
        <p:txBody>
          <a:bodyPr vert="horz" lIns="83154" tIns="41577" rIns="83154" bIns="41577" rtlCol="0" anchor="b"/>
          <a:lstStyle>
            <a:lvl1pPr algn="l">
              <a:defRPr sz="11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591148" y="6397844"/>
            <a:ext cx="4275411" cy="337919"/>
          </a:xfrm>
          <a:prstGeom prst="rect">
            <a:avLst/>
          </a:prstGeom>
        </p:spPr>
        <p:txBody>
          <a:bodyPr vert="horz" lIns="83154" tIns="41577" rIns="83154" bIns="41577" rtlCol="0" anchor="b"/>
          <a:lstStyle>
            <a:lvl1pPr algn="r">
              <a:defRPr sz="1100"/>
            </a:lvl1pPr>
          </a:lstStyle>
          <a:p>
            <a:fld id="{917E6183-2BF4-46FD-A052-D80C8F243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264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http://morandasearch.com/wp-content/uploads/2014/10/grapebann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3" b="35909"/>
          <a:stretch/>
        </p:blipFill>
        <p:spPr bwMode="auto">
          <a:xfrm>
            <a:off x="463199" y="407842"/>
            <a:ext cx="9746474" cy="8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2976" y="409328"/>
            <a:ext cx="9746922" cy="874869"/>
          </a:xfrm>
          <a:prstGeom prst="rect">
            <a:avLst/>
          </a:prstGeom>
          <a:noFill/>
        </p:spPr>
        <p:txBody>
          <a:bodyPr vert="horz" lIns="99578" tIns="49789" rIns="99578" bIns="49789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89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2696" y="1407528"/>
            <a:ext cx="4830538" cy="5064779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3634" y="1407532"/>
            <a:ext cx="4746224" cy="50647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6" descr="http://morandasearch.com/wp-content/uploads/2014/10/grapebann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3" b="35909"/>
          <a:stretch/>
        </p:blipFill>
        <p:spPr bwMode="auto">
          <a:xfrm>
            <a:off x="463199" y="407842"/>
            <a:ext cx="9746474" cy="8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2976" y="409328"/>
            <a:ext cx="9746922" cy="874869"/>
          </a:xfrm>
          <a:prstGeom prst="rect">
            <a:avLst/>
          </a:prstGeom>
          <a:noFill/>
        </p:spPr>
        <p:txBody>
          <a:bodyPr vert="horz" lIns="99578" tIns="49789" rIns="99578" bIns="49789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50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2696" y="1407528"/>
            <a:ext cx="4830538" cy="260498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3634" y="1407532"/>
            <a:ext cx="4746224" cy="26049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2696" y="4138557"/>
            <a:ext cx="4830538" cy="260498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4"/>
          </p:nvPr>
        </p:nvSpPr>
        <p:spPr>
          <a:xfrm>
            <a:off x="5453634" y="4138561"/>
            <a:ext cx="4746224" cy="26049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 descr="http://morandasearch.com/wp-content/uploads/2014/10/grapebann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3" b="35909"/>
          <a:stretch/>
        </p:blipFill>
        <p:spPr bwMode="auto">
          <a:xfrm>
            <a:off x="463199" y="407842"/>
            <a:ext cx="9746474" cy="8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2976" y="409328"/>
            <a:ext cx="9746922" cy="874869"/>
          </a:xfrm>
          <a:prstGeom prst="rect">
            <a:avLst/>
          </a:prstGeom>
          <a:noFill/>
        </p:spPr>
        <p:txBody>
          <a:bodyPr vert="horz" lIns="99578" tIns="49789" rIns="99578" bIns="49789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96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morandasearch.com/wp-content/uploads/2014/10/grapebann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3" b="35909"/>
          <a:stretch/>
        </p:blipFill>
        <p:spPr bwMode="auto">
          <a:xfrm>
            <a:off x="463199" y="407842"/>
            <a:ext cx="9746474" cy="8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2976" y="409328"/>
            <a:ext cx="9746922" cy="874869"/>
          </a:xfrm>
          <a:prstGeom prst="rect">
            <a:avLst/>
          </a:prstGeom>
          <a:noFill/>
        </p:spPr>
        <p:txBody>
          <a:bodyPr vert="horz" lIns="99578" tIns="49789" rIns="99578" bIns="49789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27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820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95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474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95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95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-14" y="0"/>
            <a:ext cx="10690630" cy="756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4835" y="2231507"/>
            <a:ext cx="9728564" cy="2538130"/>
          </a:xfrm>
          <a:solidFill>
            <a:schemeClr val="tx2">
              <a:alpha val="78000"/>
            </a:schemeClr>
          </a:solidFill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200" spc="-54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4835" y="4913560"/>
            <a:ext cx="9810821" cy="1260475"/>
          </a:xfrm>
          <a:solidFill>
            <a:schemeClr val="bg2"/>
          </a:solidFill>
        </p:spPr>
        <p:txBody>
          <a:bodyPr lIns="99578" rIns="99578">
            <a:normAutofit/>
          </a:bodyPr>
          <a:lstStyle>
            <a:lvl1pPr marL="0" indent="0" algn="l">
              <a:buNone/>
              <a:defRPr sz="2600" cap="all" spc="218" baseline="0">
                <a:solidFill>
                  <a:schemeClr val="tx2"/>
                </a:solidFill>
                <a:latin typeface="+mj-lt"/>
              </a:defRPr>
            </a:lvl1pPr>
            <a:lvl2pPr marL="497891" indent="0" algn="ctr">
              <a:buNone/>
              <a:defRPr sz="2600"/>
            </a:lvl2pPr>
            <a:lvl3pPr marL="995782" indent="0" algn="ctr">
              <a:buNone/>
              <a:defRPr sz="2600"/>
            </a:lvl3pPr>
            <a:lvl4pPr marL="1493672" indent="0" algn="ctr">
              <a:buNone/>
              <a:defRPr sz="2200"/>
            </a:lvl4pPr>
            <a:lvl5pPr marL="1991563" indent="0" algn="ctr">
              <a:buNone/>
              <a:defRPr sz="2200"/>
            </a:lvl5pPr>
            <a:lvl6pPr marL="2489454" indent="0" algn="ctr">
              <a:buNone/>
              <a:defRPr sz="2200"/>
            </a:lvl6pPr>
            <a:lvl7pPr marL="2987345" indent="0" algn="ctr">
              <a:buNone/>
              <a:defRPr sz="2200"/>
            </a:lvl7pPr>
            <a:lvl8pPr marL="3485236" indent="0" algn="ctr">
              <a:buNone/>
              <a:defRPr sz="2200"/>
            </a:lvl8pPr>
            <a:lvl9pPr marL="3983126" indent="0" algn="ctr">
              <a:buNone/>
              <a:defRPr sz="2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59218" y="4789805"/>
            <a:ext cx="866165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7" y="6734125"/>
            <a:ext cx="564992" cy="62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252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436" y="5541465"/>
            <a:ext cx="9748133" cy="1452438"/>
          </a:xfrm>
          <a:noFill/>
          <a:ln>
            <a:noFill/>
          </a:ln>
        </p:spPr>
        <p:txBody>
          <a:bodyPr lIns="99578" rIns="99578" anchor="t">
            <a:normAutofit/>
          </a:bodyPr>
          <a:lstStyle>
            <a:lvl1pPr marL="0" indent="0" algn="r">
              <a:buNone/>
              <a:defRPr sz="2600" cap="all" spc="218" baseline="0">
                <a:solidFill>
                  <a:schemeClr val="tx2"/>
                </a:solidFill>
                <a:latin typeface="+mj-lt"/>
              </a:defRPr>
            </a:lvl1pPr>
            <a:lvl2pPr marL="497891" indent="0" algn="ctr">
              <a:buNone/>
              <a:defRPr sz="2600"/>
            </a:lvl2pPr>
            <a:lvl3pPr marL="995782" indent="0" algn="ctr">
              <a:buNone/>
              <a:defRPr sz="2600"/>
            </a:lvl3pPr>
            <a:lvl4pPr marL="1493672" indent="0" algn="ctr">
              <a:buNone/>
              <a:defRPr sz="2200"/>
            </a:lvl4pPr>
            <a:lvl5pPr marL="1991563" indent="0" algn="ctr">
              <a:buNone/>
              <a:defRPr sz="2200"/>
            </a:lvl5pPr>
            <a:lvl6pPr marL="2489454" indent="0" algn="ctr">
              <a:buNone/>
              <a:defRPr sz="2200"/>
            </a:lvl6pPr>
            <a:lvl7pPr marL="2987345" indent="0" algn="ctr">
              <a:buNone/>
              <a:defRPr sz="2200"/>
            </a:lvl7pPr>
            <a:lvl8pPr marL="3485236" indent="0" algn="ctr">
              <a:buNone/>
              <a:defRPr sz="2200"/>
            </a:lvl8pPr>
            <a:lvl9pPr marL="3983126" indent="0" algn="ctr">
              <a:buNone/>
              <a:defRPr sz="2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436" y="3727631"/>
            <a:ext cx="9748133" cy="1809856"/>
          </a:xfrm>
          <a:solidFill>
            <a:schemeClr val="tx2"/>
          </a:solidFill>
          <a:ln>
            <a:noFill/>
          </a:ln>
        </p:spPr>
        <p:txBody>
          <a:bodyPr anchor="b">
            <a:normAutofit/>
          </a:bodyPr>
          <a:lstStyle>
            <a:lvl1pPr algn="r">
              <a:lnSpc>
                <a:spcPct val="85000"/>
              </a:lnSpc>
              <a:defRPr sz="5200" spc="-54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6" y="417066"/>
            <a:ext cx="9748133" cy="72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618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-14" y="0"/>
            <a:ext cx="10690630" cy="756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4835" y="2231507"/>
            <a:ext cx="9728564" cy="2538130"/>
          </a:xfrm>
          <a:solidFill>
            <a:schemeClr val="tx2">
              <a:alpha val="78000"/>
            </a:schemeClr>
          </a:solidFill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200" spc="-54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4835" y="4913560"/>
            <a:ext cx="9810821" cy="1260475"/>
          </a:xfrm>
          <a:solidFill>
            <a:schemeClr val="bg2"/>
          </a:solidFill>
        </p:spPr>
        <p:txBody>
          <a:bodyPr lIns="99578" rIns="99578">
            <a:normAutofit/>
          </a:bodyPr>
          <a:lstStyle>
            <a:lvl1pPr marL="0" indent="0" algn="l">
              <a:buNone/>
              <a:defRPr sz="2600" cap="all" spc="218" baseline="0">
                <a:solidFill>
                  <a:schemeClr val="tx2"/>
                </a:solidFill>
                <a:latin typeface="+mj-lt"/>
              </a:defRPr>
            </a:lvl1pPr>
            <a:lvl2pPr marL="497891" indent="0" algn="ctr">
              <a:buNone/>
              <a:defRPr sz="2600"/>
            </a:lvl2pPr>
            <a:lvl3pPr marL="995782" indent="0" algn="ctr">
              <a:buNone/>
              <a:defRPr sz="2600"/>
            </a:lvl3pPr>
            <a:lvl4pPr marL="1493672" indent="0" algn="ctr">
              <a:buNone/>
              <a:defRPr sz="2200"/>
            </a:lvl4pPr>
            <a:lvl5pPr marL="1991563" indent="0" algn="ctr">
              <a:buNone/>
              <a:defRPr sz="2200"/>
            </a:lvl5pPr>
            <a:lvl6pPr marL="2489454" indent="0" algn="ctr">
              <a:buNone/>
              <a:defRPr sz="2200"/>
            </a:lvl6pPr>
            <a:lvl7pPr marL="2987345" indent="0" algn="ctr">
              <a:buNone/>
              <a:defRPr sz="2200"/>
            </a:lvl7pPr>
            <a:lvl8pPr marL="3485236" indent="0" algn="ctr">
              <a:buNone/>
              <a:defRPr sz="2200"/>
            </a:lvl8pPr>
            <a:lvl9pPr marL="3983126" indent="0" algn="ctr">
              <a:buNone/>
              <a:defRPr sz="2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59218" y="4789805"/>
            <a:ext cx="866165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7" y="6734125"/>
            <a:ext cx="564992" cy="62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908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" y="0"/>
            <a:ext cx="10693414" cy="756285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291" y="1009019"/>
            <a:ext cx="9810821" cy="2215451"/>
          </a:xfrm>
          <a:solidFill>
            <a:schemeClr val="bg2"/>
          </a:solidFill>
        </p:spPr>
        <p:txBody>
          <a:bodyPr lIns="99578" rIns="99578">
            <a:normAutofit/>
          </a:bodyPr>
          <a:lstStyle>
            <a:lvl1pPr marL="0" indent="0" algn="ctr">
              <a:buNone/>
              <a:defRPr sz="2600" cap="all" spc="218" baseline="0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2"/>
                </a:solidFill>
                <a:latin typeface="+mn-lt"/>
              </a:defRPr>
            </a:lvl1pPr>
            <a:lvl2pPr marL="497891" indent="0" algn="ctr">
              <a:buNone/>
              <a:defRPr sz="2600"/>
            </a:lvl2pPr>
            <a:lvl3pPr marL="995782" indent="0" algn="ctr">
              <a:buNone/>
              <a:defRPr sz="2600"/>
            </a:lvl3pPr>
            <a:lvl4pPr marL="1493672" indent="0" algn="ctr">
              <a:buNone/>
              <a:defRPr sz="2200"/>
            </a:lvl4pPr>
            <a:lvl5pPr marL="1991563" indent="0" algn="ctr">
              <a:buNone/>
              <a:defRPr sz="2200"/>
            </a:lvl5pPr>
            <a:lvl6pPr marL="2489454" indent="0" algn="ctr">
              <a:buNone/>
              <a:defRPr sz="2200"/>
            </a:lvl6pPr>
            <a:lvl7pPr marL="2987345" indent="0" algn="ctr">
              <a:buNone/>
              <a:defRPr sz="2200"/>
            </a:lvl7pPr>
            <a:lvl8pPr marL="3485236" indent="0" algn="ctr">
              <a:buNone/>
              <a:defRPr sz="2200"/>
            </a:lvl8pPr>
            <a:lvl9pPr marL="3983126" indent="0" algn="ctr">
              <a:buNone/>
              <a:defRPr sz="2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70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406" y="298018"/>
            <a:ext cx="10546587" cy="7505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8595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20635" y="3759771"/>
            <a:ext cx="8252129" cy="3493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474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2936" y="404864"/>
            <a:ext cx="9746922" cy="874869"/>
          </a:xfrm>
          <a:prstGeom prst="rect">
            <a:avLst/>
          </a:prstGeom>
          <a:solidFill>
            <a:schemeClr val="tx2"/>
          </a:solidFill>
        </p:spPr>
        <p:txBody>
          <a:bodyPr vert="horz" lIns="99578" tIns="49789" rIns="99578" bIns="4978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696" y="1439043"/>
            <a:ext cx="9737163" cy="5162112"/>
          </a:xfrm>
          <a:prstGeom prst="rect">
            <a:avLst/>
          </a:prstGeom>
        </p:spPr>
        <p:txBody>
          <a:bodyPr vert="horz" lIns="0" tIns="49789" rIns="0" bIns="4978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2696" y="7123710"/>
            <a:ext cx="2668100" cy="402652"/>
          </a:xfrm>
          <a:prstGeom prst="rect">
            <a:avLst/>
          </a:prstGeom>
        </p:spPr>
        <p:txBody>
          <a:bodyPr vert="horz" lIns="99578" tIns="49789" rIns="99578" bIns="49789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pPr defTabSz="497891"/>
            <a:endParaRPr lang="en-US" dirty="0">
              <a:solidFill>
                <a:srgbClr val="4D000A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3092" y="7123710"/>
            <a:ext cx="4230001" cy="402652"/>
          </a:xfrm>
          <a:prstGeom prst="rect">
            <a:avLst/>
          </a:prstGeom>
        </p:spPr>
        <p:txBody>
          <a:bodyPr vert="horz" lIns="99578" tIns="49789" rIns="99578" bIns="49789" rtlCol="0" anchor="ctr"/>
          <a:lstStyle>
            <a:lvl1pPr algn="ctr">
              <a:defRPr sz="1000" cap="all" baseline="0">
                <a:solidFill>
                  <a:schemeClr val="tx2"/>
                </a:solidFill>
              </a:defRPr>
            </a:lvl1pPr>
          </a:lstStyle>
          <a:p>
            <a:pPr defTabSz="497891"/>
            <a:endParaRPr lang="en-US" dirty="0">
              <a:solidFill>
                <a:srgbClr val="4D000A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83528" y="7123710"/>
            <a:ext cx="1516331" cy="402652"/>
          </a:xfrm>
          <a:prstGeom prst="rect">
            <a:avLst/>
          </a:prstGeom>
        </p:spPr>
        <p:txBody>
          <a:bodyPr vert="horz" lIns="99578" tIns="49789" rIns="99578" bIns="49789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>
                <a:solidFill>
                  <a:srgbClr val="4D000A"/>
                </a:solidFill>
              </a:rPr>
              <a:pPr/>
              <a:t>‹#›</a:t>
            </a:fld>
            <a:endParaRPr lang="en-US" dirty="0">
              <a:solidFill>
                <a:srgbClr val="4D000A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052358"/>
            <a:ext cx="106934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7" y="6734125"/>
            <a:ext cx="564992" cy="62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63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95782" rtl="0" eaLnBrk="1" latinLnBrk="0" hangingPunct="1">
        <a:lnSpc>
          <a:spcPct val="85000"/>
        </a:lnSpc>
        <a:spcBef>
          <a:spcPct val="0"/>
        </a:spcBef>
        <a:buNone/>
        <a:defRPr sz="3000" b="1" kern="1200" spc="-54" baseline="0">
          <a:solidFill>
            <a:schemeClr val="accent5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99578" indent="-99578" algn="just" defTabSz="995782" rtl="0" eaLnBrk="1" latinLnBrk="0" hangingPunct="1">
        <a:lnSpc>
          <a:spcPct val="90000"/>
        </a:lnSpc>
        <a:spcBef>
          <a:spcPts val="1307"/>
        </a:spcBef>
        <a:spcAft>
          <a:spcPts val="218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18228" indent="-199156" algn="just" defTabSz="995782" rtl="0" eaLnBrk="1" latinLnBrk="0" hangingPunct="1">
        <a:lnSpc>
          <a:spcPct val="90000"/>
        </a:lnSpc>
        <a:spcBef>
          <a:spcPts val="218"/>
        </a:spcBef>
        <a:spcAft>
          <a:spcPts val="436"/>
        </a:spcAft>
        <a:buClr>
          <a:schemeClr val="accent1"/>
        </a:buClr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17385" indent="-199156" algn="just" defTabSz="995782" rtl="0" eaLnBrk="1" latinLnBrk="0" hangingPunct="1">
        <a:lnSpc>
          <a:spcPct val="90000"/>
        </a:lnSpc>
        <a:spcBef>
          <a:spcPts val="218"/>
        </a:spcBef>
        <a:spcAft>
          <a:spcPts val="436"/>
        </a:spcAft>
        <a:buClr>
          <a:schemeClr val="accent1"/>
        </a:buClr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16541" indent="-199156" algn="just" defTabSz="995782" rtl="0" eaLnBrk="1" latinLnBrk="0" hangingPunct="1">
        <a:lnSpc>
          <a:spcPct val="90000"/>
        </a:lnSpc>
        <a:spcBef>
          <a:spcPts val="218"/>
        </a:spcBef>
        <a:spcAft>
          <a:spcPts val="436"/>
        </a:spcAft>
        <a:buClr>
          <a:schemeClr val="accent1"/>
        </a:buClr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15697" indent="-199156" algn="just" defTabSz="995782" rtl="0" eaLnBrk="1" latinLnBrk="0" hangingPunct="1">
        <a:lnSpc>
          <a:spcPct val="90000"/>
        </a:lnSpc>
        <a:spcBef>
          <a:spcPts val="218"/>
        </a:spcBef>
        <a:spcAft>
          <a:spcPts val="436"/>
        </a:spcAft>
        <a:buClr>
          <a:schemeClr val="accent1"/>
        </a:buClr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97900" indent="-248945" algn="l" defTabSz="995782" rtl="0" eaLnBrk="1" latinLnBrk="0" hangingPunct="1">
        <a:lnSpc>
          <a:spcPct val="90000"/>
        </a:lnSpc>
        <a:spcBef>
          <a:spcPts val="218"/>
        </a:spcBef>
        <a:spcAft>
          <a:spcPts val="436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5700" indent="-248945" algn="l" defTabSz="995782" rtl="0" eaLnBrk="1" latinLnBrk="0" hangingPunct="1">
        <a:lnSpc>
          <a:spcPct val="90000"/>
        </a:lnSpc>
        <a:spcBef>
          <a:spcPts val="218"/>
        </a:spcBef>
        <a:spcAft>
          <a:spcPts val="436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33500" indent="-248945" algn="l" defTabSz="995782" rtl="0" eaLnBrk="1" latinLnBrk="0" hangingPunct="1">
        <a:lnSpc>
          <a:spcPct val="90000"/>
        </a:lnSpc>
        <a:spcBef>
          <a:spcPts val="218"/>
        </a:spcBef>
        <a:spcAft>
          <a:spcPts val="436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51300" indent="-248945" algn="l" defTabSz="995782" rtl="0" eaLnBrk="1" latinLnBrk="0" hangingPunct="1">
        <a:lnSpc>
          <a:spcPct val="90000"/>
        </a:lnSpc>
        <a:spcBef>
          <a:spcPts val="218"/>
        </a:spcBef>
        <a:spcAft>
          <a:spcPts val="436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57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91" algn="l" defTabSz="9957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782" algn="l" defTabSz="9957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672" algn="l" defTabSz="9957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563" algn="l" defTabSz="9957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454" algn="l" defTabSz="9957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345" algn="l" defTabSz="9957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5236" algn="l" defTabSz="9957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3126" algn="l" defTabSz="9957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731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jpeg"/><Relationship Id="rId5" Type="http://schemas.microsoft.com/office/2007/relationships/hdphoto" Target="../media/hdphoto17.wdp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microsoft.com/office/2007/relationships/hdphoto" Target="../media/hdphoto1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20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6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2.wdp"/><Relationship Id="rId11" Type="http://schemas.microsoft.com/office/2007/relationships/hdphoto" Target="../media/hdphoto24.wdp"/><Relationship Id="rId5" Type="http://schemas.openxmlformats.org/officeDocument/2006/relationships/image" Target="../media/image60.png"/><Relationship Id="rId10" Type="http://schemas.openxmlformats.org/officeDocument/2006/relationships/image" Target="../media/image62.jpeg"/><Relationship Id="rId4" Type="http://schemas.microsoft.com/office/2007/relationships/hdphoto" Target="../media/hdphoto21.wdp"/><Relationship Id="rId9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6.wdp"/><Relationship Id="rId5" Type="http://schemas.openxmlformats.org/officeDocument/2006/relationships/image" Target="../media/image69.png"/><Relationship Id="rId4" Type="http://schemas.microsoft.com/office/2007/relationships/hdphoto" Target="../media/hdphoto2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23.wdp"/><Relationship Id="rId7" Type="http://schemas.microsoft.com/office/2007/relationships/hdphoto" Target="../media/hdphoto20.wdp"/><Relationship Id="rId12" Type="http://schemas.openxmlformats.org/officeDocument/2006/relationships/image" Target="../media/image74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jpeg"/><Relationship Id="rId11" Type="http://schemas.microsoft.com/office/2007/relationships/hdphoto" Target="../media/hdphoto29.wdp"/><Relationship Id="rId5" Type="http://schemas.microsoft.com/office/2007/relationships/hdphoto" Target="../media/hdphoto27.wdp"/><Relationship Id="rId10" Type="http://schemas.openxmlformats.org/officeDocument/2006/relationships/image" Target="../media/image73.png"/><Relationship Id="rId4" Type="http://schemas.openxmlformats.org/officeDocument/2006/relationships/image" Target="../media/image71.jpeg"/><Relationship Id="rId9" Type="http://schemas.microsoft.com/office/2007/relationships/hdphoto" Target="../media/hdphoto28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emf"/><Relationship Id="rId5" Type="http://schemas.microsoft.com/office/2007/relationships/hdphoto" Target="../media/hdphoto31.wdp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microsoft.com/office/2007/relationships/hdphoto" Target="../media/hdphoto36.wdp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0.xml"/><Relationship Id="rId6" Type="http://schemas.microsoft.com/office/2007/relationships/hdphoto" Target="../media/hdphoto33.wdp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0" Type="http://schemas.microsoft.com/office/2007/relationships/hdphoto" Target="../media/hdphoto35.wdp"/><Relationship Id="rId4" Type="http://schemas.microsoft.com/office/2007/relationships/hdphoto" Target="../media/hdphoto32.wdp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eg"/><Relationship Id="rId11" Type="http://schemas.openxmlformats.org/officeDocument/2006/relationships/image" Target="../media/image22.jpeg"/><Relationship Id="rId5" Type="http://schemas.microsoft.com/office/2007/relationships/hdphoto" Target="../media/hdphoto5.wdp"/><Relationship Id="rId10" Type="http://schemas.openxmlformats.org/officeDocument/2006/relationships/image" Target="../media/image21.jpeg"/><Relationship Id="rId4" Type="http://schemas.openxmlformats.org/officeDocument/2006/relationships/image" Target="../media/image17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eg"/><Relationship Id="rId5" Type="http://schemas.microsoft.com/office/2007/relationships/hdphoto" Target="../media/hdphoto8.wdp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2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jpeg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jpeg"/><Relationship Id="rId5" Type="http://schemas.microsoft.com/office/2007/relationships/hdphoto" Target="../media/hdphoto12.wdp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673105">
              <a:alpha val="70000"/>
            </a:srgbClr>
          </a:solidFill>
        </p:spPr>
        <p:txBody>
          <a:bodyPr/>
          <a:lstStyle/>
          <a:p>
            <a:r>
              <a:rPr lang="ru-RU" dirty="0">
                <a:latin typeface="+mn-lt"/>
                <a:cs typeface="Arial" panose="020B0604020202020204" pitchFamily="34" charset="0"/>
              </a:rPr>
              <a:t>Солнечная Долина</a:t>
            </a:r>
            <a:endParaRPr lang="en-GB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64836" y="4913560"/>
            <a:ext cx="9728565" cy="1260475"/>
          </a:xfrm>
          <a:solidFill>
            <a:srgbClr val="A38F5B">
              <a:alpha val="70000"/>
            </a:srgbClr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sz="4400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2018 </a:t>
            </a:r>
            <a:endParaRPr lang="ru-RU" sz="4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1525"/>
              </a:spcBef>
            </a:pPr>
            <a:r>
              <a:rPr lang="ru-RU" sz="2800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Август  </a:t>
            </a:r>
            <a:r>
              <a:rPr lang="ru-RU" sz="2800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2018</a:t>
            </a:r>
            <a:endParaRPr lang="en-GB" sz="28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6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/>
          <p:cNvSpPr/>
          <p:nvPr/>
        </p:nvSpPr>
        <p:spPr>
          <a:xfrm>
            <a:off x="229438" y="598646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</a:rPr>
              <a:t> </a:t>
            </a:r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СУХИЕ  ВИНА с защищенным географическим  указанием «КРЫМ» 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789921" y="4940547"/>
            <a:ext cx="1219572" cy="9113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10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r>
              <a:rPr lang="ru" sz="1000" b="1" dirty="0" smtClean="0">
                <a:latin typeface="Trebuchet MS" panose="020B0603020202020204" pitchFamily="34" charset="0"/>
              </a:rPr>
              <a:t>КОКУР </a:t>
            </a:r>
          </a:p>
          <a:p>
            <a:pPr algn="ctr">
              <a:lnSpc>
                <a:spcPts val="888"/>
              </a:lnSpc>
            </a:pPr>
            <a:r>
              <a:rPr lang="ru" sz="1000" b="1" dirty="0">
                <a:latin typeface="Trebuchet MS" panose="020B0603020202020204" pitchFamily="34" charset="0"/>
              </a:rPr>
              <a:t>б</a:t>
            </a:r>
            <a:r>
              <a:rPr lang="ru" sz="1000" b="1" dirty="0" smtClean="0">
                <a:latin typeface="Trebuchet MS" panose="020B0603020202020204" pitchFamily="34" charset="0"/>
              </a:rPr>
              <a:t>елое</a:t>
            </a: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/>
            <a:r>
              <a:rPr lang="ru-RU" sz="900" dirty="0" err="1"/>
              <a:t>Алк</a:t>
            </a:r>
            <a:r>
              <a:rPr lang="ru-RU" sz="900" dirty="0"/>
              <a:t>.: 13 % об.</a:t>
            </a:r>
          </a:p>
          <a:p>
            <a:pPr algn="ctr"/>
            <a:r>
              <a:rPr lang="ru-RU" sz="900" dirty="0"/>
              <a:t>Сахар, г/дм3: ≤ 4;</a:t>
            </a:r>
          </a:p>
          <a:p>
            <a:pPr algn="ctr"/>
            <a:r>
              <a:rPr lang="ru-RU" sz="900" dirty="0"/>
              <a:t>Емкость, </a:t>
            </a:r>
            <a:r>
              <a:rPr lang="ru-RU" sz="900" dirty="0" smtClean="0"/>
              <a:t>л.: 0,75</a:t>
            </a:r>
            <a:endParaRPr lang="ru-RU" sz="900" b="1" dirty="0"/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071458" y="5262239"/>
            <a:ext cx="890016" cy="3072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6424587" y="5246049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106049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347538" y="5683331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2329515" y="4953719"/>
            <a:ext cx="1219572" cy="10358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10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r>
              <a:rPr lang="ru" sz="1000" b="1" dirty="0" smtClean="0">
                <a:latin typeface="Trebuchet MS" panose="020B0603020202020204" pitchFamily="34" charset="0"/>
              </a:rPr>
              <a:t>МЕГАНОМ </a:t>
            </a:r>
          </a:p>
          <a:p>
            <a:pPr algn="ctr">
              <a:lnSpc>
                <a:spcPts val="888"/>
              </a:lnSpc>
            </a:pPr>
            <a:r>
              <a:rPr lang="ru" sz="1000" b="1" dirty="0">
                <a:latin typeface="Trebuchet MS" panose="020B0603020202020204" pitchFamily="34" charset="0"/>
              </a:rPr>
              <a:t>б</a:t>
            </a:r>
            <a:r>
              <a:rPr lang="ru" sz="1000" b="1" dirty="0" smtClean="0">
                <a:latin typeface="Trebuchet MS" panose="020B0603020202020204" pitchFamily="34" charset="0"/>
              </a:rPr>
              <a:t>елое</a:t>
            </a: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/>
            <a:r>
              <a:rPr lang="ru-RU" sz="900" dirty="0" err="1">
                <a:solidFill>
                  <a:srgbClr val="492303"/>
                </a:solidFill>
              </a:rPr>
              <a:t>Алк</a:t>
            </a:r>
            <a:r>
              <a:rPr lang="ru-RU" sz="900" dirty="0">
                <a:solidFill>
                  <a:srgbClr val="492303"/>
                </a:solidFill>
              </a:rPr>
              <a:t>.: 13 % об.</a:t>
            </a:r>
          </a:p>
          <a:p>
            <a:pPr algn="ctr"/>
            <a:r>
              <a:rPr lang="ru-RU" sz="900" dirty="0">
                <a:solidFill>
                  <a:srgbClr val="492303"/>
                </a:solidFill>
              </a:rPr>
              <a:t>Сахар, г/дм3: ≤ 4;</a:t>
            </a:r>
          </a:p>
          <a:p>
            <a:pPr algn="ctr"/>
            <a:r>
              <a:rPr lang="ru-RU" sz="900" dirty="0">
                <a:solidFill>
                  <a:srgbClr val="492303"/>
                </a:solidFill>
              </a:rPr>
              <a:t>Емкость, </a:t>
            </a:r>
            <a:r>
              <a:rPr lang="ru-RU" sz="900" dirty="0" smtClean="0">
                <a:solidFill>
                  <a:srgbClr val="492303"/>
                </a:solidFill>
              </a:rPr>
              <a:t>л.: 0,75</a:t>
            </a:r>
            <a:endParaRPr lang="ru-RU" sz="900" b="1" dirty="0">
              <a:solidFill>
                <a:srgbClr val="492303"/>
              </a:solidFill>
            </a:endParaRP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7122336" y="4920225"/>
            <a:ext cx="1133793" cy="10358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10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r>
              <a:rPr lang="ru" sz="1000" b="1" dirty="0" smtClean="0">
                <a:latin typeface="Trebuchet MS" panose="020B0603020202020204" pitchFamily="34" charset="0"/>
              </a:rPr>
              <a:t>ШАРДОНЕ</a:t>
            </a:r>
          </a:p>
          <a:p>
            <a:pPr algn="ctr">
              <a:lnSpc>
                <a:spcPts val="888"/>
              </a:lnSpc>
            </a:pPr>
            <a:r>
              <a:rPr lang="ru" sz="1000" b="1" dirty="0">
                <a:latin typeface="Trebuchet MS" panose="020B0603020202020204" pitchFamily="34" charset="0"/>
              </a:rPr>
              <a:t>б</a:t>
            </a:r>
            <a:r>
              <a:rPr lang="ru" sz="1000" b="1" dirty="0" smtClean="0">
                <a:latin typeface="Trebuchet MS" panose="020B0603020202020204" pitchFamily="34" charset="0"/>
              </a:rPr>
              <a:t>елое</a:t>
            </a: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/>
            <a:r>
              <a:rPr lang="ru-RU" sz="900" dirty="0" err="1"/>
              <a:t>Алк</a:t>
            </a:r>
            <a:r>
              <a:rPr lang="ru-RU" sz="900" dirty="0"/>
              <a:t>.: </a:t>
            </a:r>
            <a:r>
              <a:rPr lang="ru-RU" sz="900" dirty="0" smtClean="0"/>
              <a:t>12,5 </a:t>
            </a:r>
            <a:r>
              <a:rPr lang="ru-RU" sz="900" dirty="0"/>
              <a:t>% об.</a:t>
            </a:r>
          </a:p>
          <a:p>
            <a:pPr algn="ctr"/>
            <a:r>
              <a:rPr lang="ru-RU" sz="900" dirty="0"/>
              <a:t>Сахар, г/дм3: ≤ 4;</a:t>
            </a:r>
          </a:p>
          <a:p>
            <a:pPr algn="ctr"/>
            <a:r>
              <a:rPr lang="ru-RU" sz="900" dirty="0"/>
              <a:t>Емкость, </a:t>
            </a:r>
            <a:r>
              <a:rPr lang="ru-RU" sz="900" dirty="0" smtClean="0"/>
              <a:t>л.: 0,75</a:t>
            </a:r>
            <a:endParaRPr lang="ru-RU" sz="900" b="1" dirty="0"/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8706647" y="4921446"/>
            <a:ext cx="1219572" cy="10358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10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r>
              <a:rPr lang="ru" sz="1000" b="1" dirty="0" smtClean="0">
                <a:latin typeface="Trebuchet MS" panose="020B0603020202020204" pitchFamily="34" charset="0"/>
              </a:rPr>
              <a:t>СОВИНЬОН</a:t>
            </a:r>
          </a:p>
          <a:p>
            <a:pPr algn="ctr">
              <a:lnSpc>
                <a:spcPts val="888"/>
              </a:lnSpc>
            </a:pPr>
            <a:r>
              <a:rPr lang="ru" sz="1000" b="1" dirty="0">
                <a:latin typeface="Trebuchet MS" panose="020B0603020202020204" pitchFamily="34" charset="0"/>
              </a:rPr>
              <a:t>б</a:t>
            </a:r>
            <a:r>
              <a:rPr lang="ru" sz="1000" b="1" dirty="0" smtClean="0">
                <a:latin typeface="Trebuchet MS" panose="020B0603020202020204" pitchFamily="34" charset="0"/>
              </a:rPr>
              <a:t>елое</a:t>
            </a: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/>
            <a:r>
              <a:rPr lang="ru-RU" sz="900" dirty="0" err="1"/>
              <a:t>Алк</a:t>
            </a:r>
            <a:r>
              <a:rPr lang="ru-RU" sz="900" dirty="0"/>
              <a:t>.: </a:t>
            </a:r>
            <a:r>
              <a:rPr lang="ru-RU" sz="900" dirty="0" smtClean="0"/>
              <a:t>12,5 </a:t>
            </a:r>
            <a:r>
              <a:rPr lang="ru-RU" sz="900" dirty="0"/>
              <a:t>% об.</a:t>
            </a:r>
          </a:p>
          <a:p>
            <a:pPr algn="ctr"/>
            <a:r>
              <a:rPr lang="ru-RU" sz="900" dirty="0"/>
              <a:t>Сахар, г/дм3: ≤ 4;</a:t>
            </a:r>
          </a:p>
          <a:p>
            <a:pPr algn="ctr"/>
            <a:r>
              <a:rPr lang="ru-RU" sz="900" dirty="0"/>
              <a:t>Емкость, </a:t>
            </a:r>
            <a:r>
              <a:rPr lang="ru-RU" sz="900" dirty="0" smtClean="0"/>
              <a:t>л.: 0,75</a:t>
            </a:r>
            <a:endParaRPr lang="ru-RU" sz="900" b="1" dirty="0"/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</p:txBody>
      </p:sp>
      <p:pic>
        <p:nvPicPr>
          <p:cNvPr id="1026" name="Picture 2" descr="КОКУ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7" y="1441286"/>
            <a:ext cx="1738820" cy="34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МУСКАТ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28" y="1342479"/>
            <a:ext cx="1773284" cy="354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СОЛДАЙ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462" y="1414386"/>
            <a:ext cx="1753573" cy="349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ШАРДОН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412" y="1441286"/>
            <a:ext cx="1741642" cy="348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СОВИНЬОН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52" y="1391790"/>
            <a:ext cx="1752248" cy="348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Прямоугольник 38"/>
          <p:cNvSpPr/>
          <p:nvPr/>
        </p:nvSpPr>
        <p:spPr>
          <a:xfrm>
            <a:off x="5557664" y="5075259"/>
            <a:ext cx="1219572" cy="9113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1000" b="1" dirty="0" smtClean="0">
                <a:latin typeface="Trebuchet MS" panose="020B0603020202020204" pitchFamily="34" charset="0"/>
              </a:rPr>
              <a:t>МУСКАТ</a:t>
            </a:r>
          </a:p>
          <a:p>
            <a:pPr algn="ctr">
              <a:lnSpc>
                <a:spcPts val="888"/>
              </a:lnSpc>
            </a:pPr>
            <a:r>
              <a:rPr lang="ru-RU" sz="1000" b="1" dirty="0">
                <a:latin typeface="Trebuchet MS" panose="020B0603020202020204" pitchFamily="34" charset="0"/>
              </a:rPr>
              <a:t>б</a:t>
            </a:r>
            <a:r>
              <a:rPr lang="ru" sz="1000" b="1" dirty="0" smtClean="0">
                <a:latin typeface="Trebuchet MS" panose="020B0603020202020204" pitchFamily="34" charset="0"/>
              </a:rPr>
              <a:t>елое**</a:t>
            </a: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/>
            <a:r>
              <a:rPr lang="ru-RU" sz="900" dirty="0" err="1"/>
              <a:t>Алк</a:t>
            </a:r>
            <a:r>
              <a:rPr lang="ru-RU" sz="900" dirty="0"/>
              <a:t>.: </a:t>
            </a:r>
            <a:r>
              <a:rPr lang="ru-RU" sz="900" dirty="0" smtClean="0"/>
              <a:t>11-13 </a:t>
            </a:r>
            <a:r>
              <a:rPr lang="ru-RU" sz="900" dirty="0"/>
              <a:t>% </a:t>
            </a:r>
            <a:r>
              <a:rPr lang="ru-RU" sz="900" dirty="0" smtClean="0"/>
              <a:t>об.</a:t>
            </a:r>
          </a:p>
          <a:p>
            <a:pPr algn="ctr"/>
            <a:r>
              <a:rPr lang="ru-RU" sz="900" dirty="0">
                <a:solidFill>
                  <a:srgbClr val="492303"/>
                </a:solidFill>
              </a:rPr>
              <a:t>Сахар, г/дм3: ≤ 4</a:t>
            </a:r>
            <a:r>
              <a:rPr lang="ru-RU" sz="900" dirty="0" smtClean="0">
                <a:solidFill>
                  <a:srgbClr val="492303"/>
                </a:solidFill>
              </a:rPr>
              <a:t>;</a:t>
            </a:r>
            <a:endParaRPr lang="ru-RU" sz="900" dirty="0" smtClean="0"/>
          </a:p>
          <a:p>
            <a:pPr algn="ctr"/>
            <a:r>
              <a:rPr lang="ru-RU" sz="900" dirty="0" smtClean="0"/>
              <a:t>Емкость</a:t>
            </a:r>
            <a:r>
              <a:rPr lang="ru-RU" sz="900" dirty="0"/>
              <a:t>, </a:t>
            </a:r>
            <a:r>
              <a:rPr lang="ru-RU" sz="900" dirty="0" smtClean="0"/>
              <a:t>л.: 0,75</a:t>
            </a:r>
            <a:endParaRPr lang="ru-RU" sz="900" b="1" dirty="0"/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3962025" y="5065679"/>
            <a:ext cx="1219572" cy="10997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1000" b="1" dirty="0" smtClean="0">
                <a:latin typeface="Trebuchet MS" panose="020B0603020202020204" pitchFamily="34" charset="0"/>
              </a:rPr>
              <a:t>СОЛДАЙЯ </a:t>
            </a:r>
          </a:p>
          <a:p>
            <a:pPr algn="ctr">
              <a:lnSpc>
                <a:spcPts val="888"/>
              </a:lnSpc>
            </a:pPr>
            <a:r>
              <a:rPr lang="ru" sz="1000" b="1" dirty="0">
                <a:latin typeface="Trebuchet MS" panose="020B0603020202020204" pitchFamily="34" charset="0"/>
              </a:rPr>
              <a:t>б</a:t>
            </a:r>
            <a:r>
              <a:rPr lang="ru" sz="1000" b="1" dirty="0" smtClean="0">
                <a:latin typeface="Trebuchet MS" panose="020B0603020202020204" pitchFamily="34" charset="0"/>
              </a:rPr>
              <a:t>елое</a:t>
            </a: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/>
            <a:r>
              <a:rPr lang="ru-RU" sz="900" dirty="0" err="1"/>
              <a:t>Алк</a:t>
            </a:r>
            <a:r>
              <a:rPr lang="ru-RU" sz="900" dirty="0"/>
              <a:t>.: </a:t>
            </a:r>
            <a:r>
              <a:rPr lang="ru-RU" sz="900" dirty="0" smtClean="0"/>
              <a:t>13,5 </a:t>
            </a:r>
            <a:r>
              <a:rPr lang="ru-RU" sz="900" dirty="0"/>
              <a:t>% об</a:t>
            </a:r>
            <a:r>
              <a:rPr lang="ru-RU" sz="900" dirty="0" smtClean="0"/>
              <a:t>.</a:t>
            </a:r>
          </a:p>
          <a:p>
            <a:pPr algn="ctr"/>
            <a:r>
              <a:rPr lang="ru-RU" sz="900" dirty="0">
                <a:solidFill>
                  <a:srgbClr val="492303"/>
                </a:solidFill>
              </a:rPr>
              <a:t>Сахар, г/дм3: ≤ 4;</a:t>
            </a:r>
          </a:p>
          <a:p>
            <a:pPr algn="ctr"/>
            <a:r>
              <a:rPr lang="ru-RU" sz="900" dirty="0" smtClean="0"/>
              <a:t>Емкость</a:t>
            </a:r>
            <a:r>
              <a:rPr lang="ru-RU" sz="900" dirty="0"/>
              <a:t>, </a:t>
            </a:r>
            <a:r>
              <a:rPr lang="ru-RU" sz="900" dirty="0" smtClean="0"/>
              <a:t>л.: 0,75</a:t>
            </a:r>
            <a:endParaRPr lang="ru-RU" sz="900" b="1" dirty="0"/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25809" y="5834969"/>
            <a:ext cx="1377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 smtClean="0"/>
              <a:t>** не ЗГУ</a:t>
            </a:r>
            <a:endParaRPr lang="ru-RU" sz="1050" dirty="0"/>
          </a:p>
        </p:txBody>
      </p:sp>
      <p:pic>
        <p:nvPicPr>
          <p:cNvPr id="2" name="Picture 2" descr="C:\Users\U1\Desktop\ДОЛИНА\ПРАЙС  и КП\Изображение\Меганом  белое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04" y="1441285"/>
            <a:ext cx="1754168" cy="350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9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/>
          <p:cNvSpPr/>
          <p:nvPr/>
        </p:nvSpPr>
        <p:spPr>
          <a:xfrm>
            <a:off x="167662" y="504825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СУХИЕ </a:t>
            </a:r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ВИНА  АО 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35864" y="1656157"/>
            <a:ext cx="77924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50" dirty="0"/>
          </a:p>
        </p:txBody>
      </p:sp>
      <p:pic>
        <p:nvPicPr>
          <p:cNvPr id="24" name="Рисунок 23" descr="http://www.cigarpro.ru/netcat_files/Image/grape-sauvignon-blanc.jpg"/>
          <p:cNvPicPr/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1704" y="4802985"/>
            <a:ext cx="1450107" cy="185270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5" name="Picture 6" descr="СОВИНЬО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25" y="1311211"/>
            <a:ext cx="1978512" cy="393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46300" y="1404735"/>
            <a:ext cx="74808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СОВИНЬОН</a:t>
            </a:r>
          </a:p>
          <a:p>
            <a:r>
              <a:rPr lang="ru-RU" sz="1600" dirty="0"/>
              <a:t>Вино сухое белое  </a:t>
            </a:r>
            <a:r>
              <a:rPr lang="ru-RU" sz="1600" dirty="0">
                <a:solidFill>
                  <a:srgbClr val="492303"/>
                </a:solidFill>
              </a:rPr>
              <a:t>с  защищенным географическим названием «Крым»</a:t>
            </a:r>
          </a:p>
          <a:p>
            <a:endParaRPr lang="ru-RU" sz="1600" dirty="0"/>
          </a:p>
          <a:p>
            <a:endParaRPr lang="ru-RU" sz="1600" dirty="0"/>
          </a:p>
          <a:p>
            <a:r>
              <a:rPr lang="ru-RU" sz="1600" b="1" dirty="0"/>
              <a:t>Сорта винограда: </a:t>
            </a:r>
            <a:r>
              <a:rPr lang="ru-RU" sz="1600" dirty="0"/>
              <a:t>Совиньон зеленый 100 %.</a:t>
            </a:r>
          </a:p>
          <a:p>
            <a:endParaRPr lang="ru-RU" sz="1600" b="1" dirty="0"/>
          </a:p>
          <a:p>
            <a:r>
              <a:rPr lang="ru-RU" sz="1600" b="1" dirty="0"/>
              <a:t>Дегустационное описание: </a:t>
            </a:r>
            <a:endParaRPr lang="ru-RU" sz="1600" dirty="0"/>
          </a:p>
          <a:p>
            <a:r>
              <a:rPr lang="ru-RU" sz="1600" dirty="0"/>
              <a:t>Вино бледно-лимонного цвета с зеленоватыми бликами. Деликатный аромат имеет оттенки лайма, почки смородины, зеленого перца и легкие табачные нюансы. Вкус свежий, дразнящий, с привкусом груши дюшес и тонким послевкусием.</a:t>
            </a:r>
          </a:p>
          <a:p>
            <a:endParaRPr lang="ru-RU" sz="1600" b="1" dirty="0"/>
          </a:p>
          <a:p>
            <a:r>
              <a:rPr lang="ru-RU" sz="1600" b="1" dirty="0"/>
              <a:t>Сервировка и подача: </a:t>
            </a:r>
            <a:r>
              <a:rPr lang="ru-RU" sz="1600" dirty="0"/>
              <a:t>Рекомендуется подавать при 8-10°С на аперитив, а также к салатам, улиткам, лососине на гриле и козьим сырам.</a:t>
            </a:r>
          </a:p>
          <a:p>
            <a:endParaRPr lang="ru-RU" sz="1600" dirty="0"/>
          </a:p>
          <a:p>
            <a:r>
              <a:rPr lang="ru-RU" sz="1600" dirty="0" err="1"/>
              <a:t>Алк</a:t>
            </a:r>
            <a:r>
              <a:rPr lang="ru-RU" sz="1600" dirty="0"/>
              <a:t>.: 12,5 % об.</a:t>
            </a:r>
          </a:p>
          <a:p>
            <a:r>
              <a:rPr lang="ru-RU" sz="1600" dirty="0"/>
              <a:t>Сахар, г/дм3: ≤ 4;</a:t>
            </a:r>
          </a:p>
          <a:p>
            <a:r>
              <a:rPr lang="ru-RU" sz="1600" dirty="0"/>
              <a:t>Емкость, л:  0,75</a:t>
            </a:r>
          </a:p>
        </p:txBody>
      </p:sp>
    </p:spTree>
    <p:extLst>
      <p:ext uri="{BB962C8B-B14F-4D97-AF65-F5344CB8AC3E}">
        <p14:creationId xmlns:p14="http://schemas.microsoft.com/office/powerpoint/2010/main" val="31847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/>
          <p:cNvSpPr/>
          <p:nvPr/>
        </p:nvSpPr>
        <p:spPr>
          <a:xfrm>
            <a:off x="167662" y="504825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НОВИНКИ !!! СУХИЕ ВИНА  АО 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pic>
        <p:nvPicPr>
          <p:cNvPr id="24" name="Picture 5" descr="ШАРДОН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583599"/>
            <a:ext cx="1951909" cy="390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2142391" y="1572947"/>
            <a:ext cx="7839655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ШАРДОНЕ </a:t>
            </a:r>
            <a:endParaRPr lang="ru-RU" sz="1600" b="1" dirty="0"/>
          </a:p>
          <a:p>
            <a:r>
              <a:rPr lang="ru-RU" sz="1600" dirty="0"/>
              <a:t>Вино сухое </a:t>
            </a:r>
            <a:r>
              <a:rPr lang="ru-RU" sz="1600" dirty="0" smtClean="0"/>
              <a:t>белое  </a:t>
            </a:r>
            <a:r>
              <a:rPr lang="ru-RU" sz="1600" dirty="0" smtClean="0">
                <a:solidFill>
                  <a:srgbClr val="492303"/>
                </a:solidFill>
              </a:rPr>
              <a:t>с </a:t>
            </a:r>
            <a:r>
              <a:rPr lang="ru-RU" sz="1600" dirty="0">
                <a:solidFill>
                  <a:srgbClr val="492303"/>
                </a:solidFill>
              </a:rPr>
              <a:t>защищенным географическим названием «Крым»</a:t>
            </a:r>
          </a:p>
          <a:p>
            <a:endParaRPr lang="en-US" sz="1600" b="1" dirty="0"/>
          </a:p>
          <a:p>
            <a:r>
              <a:rPr lang="ru-RU" sz="1600" b="1" dirty="0" smtClean="0"/>
              <a:t>Сорта </a:t>
            </a:r>
            <a:r>
              <a:rPr lang="ru-RU" sz="1600" b="1" dirty="0"/>
              <a:t>винограда: </a:t>
            </a:r>
            <a:endParaRPr lang="ru-RU" sz="1600" b="1" dirty="0" smtClean="0"/>
          </a:p>
          <a:p>
            <a:r>
              <a:rPr lang="ru-RU" sz="1600" dirty="0" err="1" smtClean="0"/>
              <a:t>Шардоне</a:t>
            </a:r>
            <a:r>
              <a:rPr lang="ru-RU" sz="1600" dirty="0" smtClean="0"/>
              <a:t>  100 </a:t>
            </a:r>
            <a:r>
              <a:rPr lang="ru-RU" sz="1600" dirty="0"/>
              <a:t>%.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Дегустационное </a:t>
            </a:r>
            <a:r>
              <a:rPr lang="ru-RU" sz="1600" b="1" dirty="0"/>
              <a:t>описание: </a:t>
            </a:r>
            <a:endParaRPr lang="ru-RU" sz="1600" dirty="0"/>
          </a:p>
          <a:p>
            <a:r>
              <a:rPr lang="ru-RU" sz="1600" dirty="0"/>
              <a:t>Вино бледно-золотистого цвета, в аромате которого доминируют тона экзотических фруктов: ананаса, банана и манго. Пикантность аромату придает оттенок лайма. Вкус полный, чуть маслянистый, с хорошей кислотностью.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Сервировка </a:t>
            </a:r>
            <a:r>
              <a:rPr lang="ru-RU" sz="1600" b="1" dirty="0"/>
              <a:t>и подача: </a:t>
            </a:r>
            <a:r>
              <a:rPr lang="ru-RU" sz="1600" dirty="0"/>
              <a:t>Рекомендуется подавать при 10-12°С к салатам, холодным закускам, блюдам из рыбы и морепродуктов, ризотто и пасте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dirty="0" err="1"/>
              <a:t>Алк</a:t>
            </a:r>
            <a:r>
              <a:rPr lang="ru-RU" sz="1600" dirty="0"/>
              <a:t>.: 12,5 % об.</a:t>
            </a:r>
          </a:p>
          <a:p>
            <a:r>
              <a:rPr lang="ru-RU" sz="1600" dirty="0"/>
              <a:t>Сахар, г/дм3: ≤ 4;</a:t>
            </a:r>
          </a:p>
          <a:p>
            <a:r>
              <a:rPr lang="ru-RU" sz="1600" dirty="0"/>
              <a:t>Емкость, </a:t>
            </a:r>
            <a:r>
              <a:rPr lang="ru-RU" sz="1600" dirty="0" smtClean="0"/>
              <a:t>л</a:t>
            </a:r>
            <a:r>
              <a:rPr lang="ru-RU" sz="1600" dirty="0"/>
              <a:t>: </a:t>
            </a:r>
            <a:r>
              <a:rPr lang="ru-RU" sz="1600" dirty="0" smtClean="0"/>
              <a:t>0,75</a:t>
            </a:r>
            <a:endParaRPr lang="ru-RU" sz="16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</p:txBody>
      </p:sp>
      <p:pic>
        <p:nvPicPr>
          <p:cNvPr id="26" name="Picture 2" descr="http://www.vif.de/infos/images/Rebsorten/ampel-chardonnay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2149" y="4670588"/>
            <a:ext cx="1690887" cy="1806944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71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/>
          <p:cNvSpPr/>
          <p:nvPr/>
        </p:nvSpPr>
        <p:spPr>
          <a:xfrm>
            <a:off x="167662" y="504825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НОВИНКИ !!! СУХИЕ ВИНА  АО 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074" y="4966852"/>
            <a:ext cx="1364138" cy="188808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029" y="5182824"/>
            <a:ext cx="1321387" cy="1384813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377" y="5526421"/>
            <a:ext cx="1728191" cy="1351491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40" y="5375869"/>
            <a:ext cx="2002940" cy="143253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8" name="Прямоугольник 27"/>
          <p:cNvSpPr/>
          <p:nvPr/>
        </p:nvSpPr>
        <p:spPr>
          <a:xfrm>
            <a:off x="2420776" y="1669836"/>
            <a:ext cx="7269324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МЕГАНОМ</a:t>
            </a:r>
          </a:p>
          <a:p>
            <a:r>
              <a:rPr lang="ru-RU" sz="1600" dirty="0" smtClean="0"/>
              <a:t>Вино сухое белое  </a:t>
            </a:r>
            <a:r>
              <a:rPr lang="ru-RU" sz="1600" dirty="0" smtClean="0">
                <a:solidFill>
                  <a:srgbClr val="492303"/>
                </a:solidFill>
              </a:rPr>
              <a:t>с </a:t>
            </a:r>
            <a:r>
              <a:rPr lang="ru-RU" sz="1600" dirty="0">
                <a:solidFill>
                  <a:srgbClr val="492303"/>
                </a:solidFill>
              </a:rPr>
              <a:t>защищенным географическим названием «Крым»</a:t>
            </a:r>
          </a:p>
          <a:p>
            <a:endParaRPr lang="ru-RU" sz="1600" dirty="0"/>
          </a:p>
          <a:p>
            <a:endParaRPr lang="en-US" sz="1600" b="1" dirty="0"/>
          </a:p>
          <a:p>
            <a:r>
              <a:rPr lang="ru-RU" sz="1600" b="1" dirty="0"/>
              <a:t>Сорт винограда:  </a:t>
            </a:r>
            <a:r>
              <a:rPr lang="ru-RU" sz="1600" dirty="0" err="1"/>
              <a:t>Алиготе</a:t>
            </a:r>
            <a:r>
              <a:rPr lang="ru-RU" sz="1600" dirty="0"/>
              <a:t>, </a:t>
            </a:r>
            <a:r>
              <a:rPr lang="ru-RU" sz="1600" dirty="0" err="1"/>
              <a:t>Гарс</a:t>
            </a:r>
            <a:r>
              <a:rPr lang="ru-RU" sz="1600" dirty="0"/>
              <a:t> Левелю, </a:t>
            </a:r>
            <a:r>
              <a:rPr lang="ru-RU" sz="1600" dirty="0" err="1"/>
              <a:t>Кокур</a:t>
            </a:r>
            <a:r>
              <a:rPr lang="ru-RU" sz="1600" dirty="0"/>
              <a:t>, </a:t>
            </a:r>
            <a:r>
              <a:rPr lang="ru-RU" sz="1600" dirty="0" err="1"/>
              <a:t>Фурминт</a:t>
            </a:r>
            <a:r>
              <a:rPr lang="ru-RU" sz="1600" dirty="0"/>
              <a:t>. Возраст лоз  30-35 лет </a:t>
            </a:r>
          </a:p>
          <a:p>
            <a:r>
              <a:rPr lang="ru-RU" sz="1600" b="1" dirty="0"/>
              <a:t>Цвет:</a:t>
            </a:r>
            <a:r>
              <a:rPr lang="ru-RU" sz="1600" dirty="0"/>
              <a:t> бледно-золотистый с </a:t>
            </a:r>
            <a:r>
              <a:rPr lang="ru-RU" sz="1600" dirty="0" err="1"/>
              <a:t>блендынми</a:t>
            </a:r>
            <a:r>
              <a:rPr lang="ru-RU" sz="1600" dirty="0"/>
              <a:t> зеленоватыми оттенками </a:t>
            </a:r>
          </a:p>
          <a:p>
            <a:endParaRPr lang="ru-RU" sz="1600" b="1" dirty="0"/>
          </a:p>
          <a:p>
            <a:r>
              <a:rPr lang="ru-RU" sz="1600" b="1" dirty="0"/>
              <a:t>Дегустационное описание: </a:t>
            </a:r>
            <a:r>
              <a:rPr lang="ru-RU" sz="1600" dirty="0"/>
              <a:t>Нежный аромат благоухает нотками утренних цветов, сухих трав и минеральными нюансами. В мягком вкусе ощутим привкус желтого грейпфрута и горного меда.</a:t>
            </a:r>
          </a:p>
          <a:p>
            <a:endParaRPr lang="ru-RU" sz="1600" b="1" dirty="0"/>
          </a:p>
          <a:p>
            <a:r>
              <a:rPr lang="ru-RU" sz="1600" b="1" dirty="0"/>
              <a:t>Сервировка и подача: </a:t>
            </a:r>
            <a:r>
              <a:rPr lang="ru-RU" sz="1600" dirty="0"/>
              <a:t>Рекомендуется подавать при 10-12°С к салатам, холодным закускам, блюдам из рыбы и птицы, паэлье и пасте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dirty="0" err="1"/>
              <a:t>Алк</a:t>
            </a:r>
            <a:r>
              <a:rPr lang="ru-RU" sz="1600" dirty="0"/>
              <a:t>.: 13 % об.</a:t>
            </a:r>
          </a:p>
          <a:p>
            <a:r>
              <a:rPr lang="ru-RU" sz="1600" dirty="0"/>
              <a:t>Сахар, г/дм3: ≤ 4;</a:t>
            </a:r>
          </a:p>
          <a:p>
            <a:r>
              <a:rPr lang="ru-RU" sz="1600" dirty="0"/>
              <a:t>Емкость, </a:t>
            </a:r>
            <a:r>
              <a:rPr lang="ru-RU" sz="1600" dirty="0" smtClean="0"/>
              <a:t>л</a:t>
            </a:r>
            <a:r>
              <a:rPr lang="ru-RU" sz="1600" dirty="0"/>
              <a:t>: </a:t>
            </a:r>
            <a:r>
              <a:rPr lang="ru-RU" sz="1600" dirty="0" smtClean="0"/>
              <a:t> 0,75</a:t>
            </a:r>
            <a:endParaRPr lang="ru-RU" sz="1600" dirty="0"/>
          </a:p>
          <a:p>
            <a:endParaRPr lang="ru-RU" sz="1000" dirty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</p:txBody>
      </p:sp>
      <p:pic>
        <p:nvPicPr>
          <p:cNvPr id="29" name="Picture 2" descr="C:\Users\U1\Desktop\ДОЛИНА\ПРАЙС  и КП\Изображение\Меганом  белое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40" y="1275886"/>
            <a:ext cx="1923659" cy="38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21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/>
          <p:cNvSpPr/>
          <p:nvPr/>
        </p:nvSpPr>
        <p:spPr>
          <a:xfrm>
            <a:off x="167662" y="504825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НОВИНКИ !!! СУХИЕ ВИНА  АО 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pic>
        <p:nvPicPr>
          <p:cNvPr id="24" name="Picture 2" descr="КОКУ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7" y="1638087"/>
            <a:ext cx="1797335" cy="357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2016797" y="1638087"/>
            <a:ext cx="7690868" cy="4439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492303"/>
                </a:solidFill>
              </a:rPr>
              <a:t>КОКУР</a:t>
            </a:r>
          </a:p>
          <a:p>
            <a:r>
              <a:rPr lang="ru-RU" sz="1600" dirty="0" smtClean="0">
                <a:solidFill>
                  <a:srgbClr val="492303"/>
                </a:solidFill>
              </a:rPr>
              <a:t>Вино сухое белое с защищенным географическим названием «Крым»</a:t>
            </a:r>
          </a:p>
          <a:p>
            <a:endParaRPr lang="en-US" sz="1600" b="1" dirty="0" smtClean="0">
              <a:solidFill>
                <a:srgbClr val="492303"/>
              </a:solidFill>
            </a:endParaRPr>
          </a:p>
          <a:p>
            <a:r>
              <a:rPr lang="ru-RU" sz="1600" b="1" dirty="0" smtClean="0">
                <a:solidFill>
                  <a:srgbClr val="492303"/>
                </a:solidFill>
              </a:rPr>
              <a:t>Сорт винограда:  </a:t>
            </a:r>
            <a:r>
              <a:rPr lang="ru-RU" sz="1600" dirty="0" err="1" smtClean="0">
                <a:solidFill>
                  <a:srgbClr val="492303"/>
                </a:solidFill>
              </a:rPr>
              <a:t>Кокур</a:t>
            </a:r>
            <a:r>
              <a:rPr lang="ru-RU" sz="1600" dirty="0" smtClean="0">
                <a:solidFill>
                  <a:srgbClr val="492303"/>
                </a:solidFill>
              </a:rPr>
              <a:t> 100% , возраст лоз  более  35 лет </a:t>
            </a:r>
          </a:p>
          <a:p>
            <a:endParaRPr lang="ru-RU" sz="1600" dirty="0" smtClean="0">
              <a:solidFill>
                <a:srgbClr val="492303"/>
              </a:solidFill>
            </a:endParaRPr>
          </a:p>
          <a:p>
            <a:r>
              <a:rPr lang="ru-RU" sz="1600" b="1" dirty="0" smtClean="0">
                <a:solidFill>
                  <a:srgbClr val="492303"/>
                </a:solidFill>
              </a:rPr>
              <a:t>Цвет</a:t>
            </a:r>
            <a:r>
              <a:rPr lang="ru-RU" sz="1600" b="1" dirty="0">
                <a:solidFill>
                  <a:srgbClr val="492303"/>
                </a:solidFill>
              </a:rPr>
              <a:t>:</a:t>
            </a:r>
            <a:r>
              <a:rPr lang="ru-RU" sz="1600" dirty="0">
                <a:solidFill>
                  <a:srgbClr val="492303"/>
                </a:solidFill>
              </a:rPr>
              <a:t> </a:t>
            </a:r>
            <a:r>
              <a:rPr lang="ru-RU" sz="1600" dirty="0" smtClean="0">
                <a:solidFill>
                  <a:srgbClr val="492303"/>
                </a:solidFill>
              </a:rPr>
              <a:t>светло-соломенный</a:t>
            </a:r>
          </a:p>
          <a:p>
            <a:r>
              <a:rPr lang="ru-RU" sz="1600" b="1" dirty="0">
                <a:solidFill>
                  <a:srgbClr val="492303"/>
                </a:solidFill>
              </a:rPr>
              <a:t>Дегустационное описание: </a:t>
            </a:r>
            <a:endParaRPr lang="ru-RU" sz="1600" dirty="0">
              <a:solidFill>
                <a:srgbClr val="492303"/>
              </a:solidFill>
            </a:endParaRPr>
          </a:p>
          <a:p>
            <a:r>
              <a:rPr lang="ru-RU" sz="1600" dirty="0">
                <a:solidFill>
                  <a:srgbClr val="492303"/>
                </a:solidFill>
              </a:rPr>
              <a:t>Вино бледно-соломенного цвета, с ароматами меда, полевых цветов, мандариновой цедры и лимонной полыни. Вкус яркий, выразительный, с легкой горчинкой и освежающим финалом</a:t>
            </a:r>
            <a:r>
              <a:rPr lang="ru-RU" sz="1600" dirty="0" smtClean="0">
                <a:solidFill>
                  <a:srgbClr val="492303"/>
                </a:solidFill>
              </a:rPr>
              <a:t>.</a:t>
            </a:r>
          </a:p>
          <a:p>
            <a:endParaRPr lang="ru-RU" sz="1600" b="1" dirty="0" smtClean="0">
              <a:solidFill>
                <a:srgbClr val="492303"/>
              </a:solidFill>
            </a:endParaRPr>
          </a:p>
          <a:p>
            <a:r>
              <a:rPr lang="ru-RU" sz="1600" b="1" dirty="0" smtClean="0">
                <a:solidFill>
                  <a:srgbClr val="492303"/>
                </a:solidFill>
              </a:rPr>
              <a:t>Сервировка </a:t>
            </a:r>
            <a:r>
              <a:rPr lang="ru-RU" sz="1600" b="1" dirty="0">
                <a:solidFill>
                  <a:srgbClr val="492303"/>
                </a:solidFill>
              </a:rPr>
              <a:t>и подача: </a:t>
            </a:r>
            <a:r>
              <a:rPr lang="ru-RU" sz="1600" dirty="0">
                <a:solidFill>
                  <a:srgbClr val="492303"/>
                </a:solidFill>
              </a:rPr>
              <a:t>Рекомендуется подавать при 10-12°С к салатам, морепродуктам, белой и красной рыбе, лазанье и пасте</a:t>
            </a:r>
            <a:r>
              <a:rPr lang="ru-RU" sz="1600" dirty="0" smtClean="0">
                <a:solidFill>
                  <a:srgbClr val="492303"/>
                </a:solidFill>
              </a:rPr>
              <a:t>.</a:t>
            </a:r>
          </a:p>
          <a:p>
            <a:endParaRPr lang="ru-RU" sz="1600" dirty="0">
              <a:solidFill>
                <a:srgbClr val="492303"/>
              </a:solidFill>
            </a:endParaRPr>
          </a:p>
          <a:p>
            <a:r>
              <a:rPr lang="ru-RU" sz="1600" dirty="0" err="1">
                <a:solidFill>
                  <a:srgbClr val="492303"/>
                </a:solidFill>
              </a:rPr>
              <a:t>Алк</a:t>
            </a:r>
            <a:r>
              <a:rPr lang="ru-RU" sz="1600" dirty="0">
                <a:solidFill>
                  <a:srgbClr val="492303"/>
                </a:solidFill>
              </a:rPr>
              <a:t>.: 13 % об.</a:t>
            </a:r>
          </a:p>
          <a:p>
            <a:r>
              <a:rPr lang="ru-RU" sz="1600" dirty="0">
                <a:solidFill>
                  <a:srgbClr val="492303"/>
                </a:solidFill>
              </a:rPr>
              <a:t>Сахар, г/дм3: ≤ 4;</a:t>
            </a:r>
          </a:p>
          <a:p>
            <a:r>
              <a:rPr lang="ru-RU" sz="1600" dirty="0">
                <a:solidFill>
                  <a:srgbClr val="492303"/>
                </a:solidFill>
              </a:rPr>
              <a:t>Емкость, </a:t>
            </a:r>
            <a:r>
              <a:rPr lang="ru-RU" sz="1600" dirty="0" smtClean="0">
                <a:solidFill>
                  <a:srgbClr val="492303"/>
                </a:solidFill>
              </a:rPr>
              <a:t>л</a:t>
            </a:r>
            <a:r>
              <a:rPr lang="ru-RU" sz="1600" dirty="0">
                <a:solidFill>
                  <a:srgbClr val="492303"/>
                </a:solidFill>
              </a:rPr>
              <a:t>: </a:t>
            </a:r>
            <a:r>
              <a:rPr lang="ru-RU" sz="1600" dirty="0" smtClean="0">
                <a:solidFill>
                  <a:srgbClr val="492303"/>
                </a:solidFill>
              </a:rPr>
              <a:t>0,75</a:t>
            </a:r>
            <a:endParaRPr lang="ru-RU" sz="1600" b="1" dirty="0" smtClean="0">
              <a:solidFill>
                <a:srgbClr val="492303"/>
              </a:solidFill>
            </a:endParaRPr>
          </a:p>
          <a:p>
            <a:endParaRPr lang="ru-RU" sz="1050" dirty="0"/>
          </a:p>
        </p:txBody>
      </p:sp>
      <p:pic>
        <p:nvPicPr>
          <p:cNvPr id="26" name="Рисунок 25" descr="http://ariya-n.ru/images/30r/kokur-n.jp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9440" y="4601435"/>
            <a:ext cx="1622283" cy="203838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833" y="5132384"/>
            <a:ext cx="1610240" cy="161024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6513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/>
          <p:cNvSpPr/>
          <p:nvPr/>
        </p:nvSpPr>
        <p:spPr>
          <a:xfrm>
            <a:off x="167662" y="504825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НОВИНКИ !!! СУХИЕ ВИНА  АО 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35864" y="1656157"/>
            <a:ext cx="7792412" cy="434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МУСКАТ</a:t>
            </a:r>
          </a:p>
          <a:p>
            <a:r>
              <a:rPr lang="ru-RU" sz="1400" dirty="0" smtClean="0"/>
              <a:t>Вино  столовое сухое белое</a:t>
            </a:r>
          </a:p>
          <a:p>
            <a:endParaRPr lang="en-US" sz="1400" b="1" dirty="0" smtClean="0"/>
          </a:p>
          <a:p>
            <a:r>
              <a:rPr lang="ru-RU" sz="1400" b="1" dirty="0" smtClean="0"/>
              <a:t>Сорт винограда:  </a:t>
            </a:r>
            <a:r>
              <a:rPr lang="ru-RU" sz="1400" dirty="0" smtClean="0"/>
              <a:t>МУСКАТ  100%</a:t>
            </a:r>
          </a:p>
          <a:p>
            <a:endParaRPr lang="ru-RU" sz="1400" dirty="0" smtClean="0"/>
          </a:p>
          <a:p>
            <a:r>
              <a:rPr lang="ru-RU" sz="1400" b="1" dirty="0" smtClean="0"/>
              <a:t>Дегустационное </a:t>
            </a:r>
            <a:r>
              <a:rPr lang="ru-RU" sz="1400" b="1" dirty="0"/>
              <a:t>описание: </a:t>
            </a:r>
            <a:endParaRPr lang="ru-RU" sz="1400" dirty="0"/>
          </a:p>
          <a:p>
            <a:r>
              <a:rPr lang="ru-RU" sz="1400" dirty="0"/>
              <a:t>Вино светло-соломенного цвета с зелеными  бликами. Аромат  тонкий, мягкий, сортовой с оттенками спелых тропических фруктов. Вкус элегантный, гармоничный, с легкой </a:t>
            </a:r>
            <a:r>
              <a:rPr lang="ru-RU" sz="1400" dirty="0" err="1"/>
              <a:t>цитронной</a:t>
            </a:r>
            <a:r>
              <a:rPr lang="ru-RU" sz="1400" dirty="0"/>
              <a:t> ноткой и лайма, мандариновой цедры, цветущей акации, глицинии, с мягким цитрусовым послевкусием.</a:t>
            </a:r>
          </a:p>
          <a:p>
            <a:endParaRPr lang="ru-RU" sz="1400" dirty="0" smtClean="0"/>
          </a:p>
          <a:p>
            <a:r>
              <a:rPr lang="ru-RU" sz="1400" b="1" dirty="0" smtClean="0"/>
              <a:t>Рекомендуемая температура подачи: </a:t>
            </a:r>
          </a:p>
          <a:p>
            <a:r>
              <a:rPr lang="ru-RU" sz="1400" dirty="0" smtClean="0"/>
              <a:t>10-12°С </a:t>
            </a:r>
          </a:p>
          <a:p>
            <a:r>
              <a:rPr lang="ru-RU" sz="1400" b="1" dirty="0" smtClean="0"/>
              <a:t>Рекомендуемые блюда:</a:t>
            </a:r>
          </a:p>
          <a:p>
            <a:r>
              <a:rPr lang="ru-RU" sz="1400" dirty="0" smtClean="0"/>
              <a:t>Десерты, фрукты, сыры </a:t>
            </a:r>
          </a:p>
          <a:p>
            <a:endParaRPr lang="ru-RU" sz="1400" dirty="0" smtClean="0"/>
          </a:p>
          <a:p>
            <a:r>
              <a:rPr lang="ru-RU" sz="1400" dirty="0" err="1" smtClean="0"/>
              <a:t>Алк</a:t>
            </a:r>
            <a:r>
              <a:rPr lang="ru-RU" sz="1400" dirty="0" smtClean="0"/>
              <a:t>.: 11-13% об.</a:t>
            </a:r>
          </a:p>
          <a:p>
            <a:r>
              <a:rPr lang="ru-RU" sz="1400" dirty="0"/>
              <a:t>Сахар, г/дм3: ≤ 4</a:t>
            </a:r>
            <a:endParaRPr lang="ru-RU" sz="1400" dirty="0" smtClean="0"/>
          </a:p>
          <a:p>
            <a:r>
              <a:rPr lang="ru-RU" sz="1400" dirty="0" smtClean="0"/>
              <a:t>Емкость</a:t>
            </a:r>
            <a:r>
              <a:rPr lang="ru-RU" sz="1400" dirty="0"/>
              <a:t>, мл: 750</a:t>
            </a:r>
            <a:endParaRPr lang="ru-RU" sz="1400" b="1" dirty="0" smtClean="0"/>
          </a:p>
          <a:p>
            <a:endParaRPr lang="ru-RU" sz="1050" dirty="0"/>
          </a:p>
        </p:txBody>
      </p:sp>
      <p:pic>
        <p:nvPicPr>
          <p:cNvPr id="3074" name="Picture 2" descr="C:\Users\U1\AppData\Local\Temp\Rar$DI00.026\МУСКАТ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77" y="1800225"/>
            <a:ext cx="1693038" cy="337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s://privatnamarka.com/wa-data/public/shop/products/57/19/1957/images/3140/3140.10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9866" y="4291374"/>
            <a:ext cx="2205120" cy="1766298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3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/>
          <p:cNvSpPr/>
          <p:nvPr/>
        </p:nvSpPr>
        <p:spPr>
          <a:xfrm>
            <a:off x="167662" y="504825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НОВИНКИ !!! СУХИЕ ВИНА  АО 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2247911" y="1446628"/>
            <a:ext cx="722863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СОЛДАЙЯ</a:t>
            </a:r>
          </a:p>
          <a:p>
            <a:r>
              <a:rPr lang="ru-RU" sz="1400" dirty="0" smtClean="0"/>
              <a:t>Вино сухое белое  с </a:t>
            </a:r>
            <a:r>
              <a:rPr lang="ru-RU" sz="1400" dirty="0"/>
              <a:t>защищенным географическим названием «Крым»</a:t>
            </a:r>
          </a:p>
          <a:p>
            <a:r>
              <a:rPr lang="ru-RU" sz="1400" b="1" dirty="0" smtClean="0"/>
              <a:t>Сорт </a:t>
            </a:r>
            <a:r>
              <a:rPr lang="ru-RU" sz="1400" b="1" dirty="0"/>
              <a:t>винограда:  </a:t>
            </a:r>
            <a:r>
              <a:rPr lang="ru-RU" sz="1400" dirty="0" smtClean="0"/>
              <a:t>Сары </a:t>
            </a:r>
            <a:r>
              <a:rPr lang="ru-RU" sz="1400" dirty="0" err="1"/>
              <a:t>Пандас</a:t>
            </a:r>
            <a:r>
              <a:rPr lang="ru-RU" sz="1400" dirty="0"/>
              <a:t>, Кок </a:t>
            </a:r>
            <a:r>
              <a:rPr lang="ru-RU" sz="1400" dirty="0" err="1"/>
              <a:t>Пандас</a:t>
            </a:r>
            <a:r>
              <a:rPr lang="ru-RU" sz="1400" dirty="0"/>
              <a:t>, </a:t>
            </a:r>
            <a:r>
              <a:rPr lang="ru-RU" sz="1400" dirty="0" err="1"/>
              <a:t>Солдайя</a:t>
            </a:r>
            <a:r>
              <a:rPr lang="ru-RU" sz="1400" dirty="0"/>
              <a:t>, </a:t>
            </a:r>
            <a:r>
              <a:rPr lang="ru-RU" sz="1400" dirty="0" err="1"/>
              <a:t>Капсельский</a:t>
            </a:r>
            <a:r>
              <a:rPr lang="ru-RU" sz="1400" dirty="0"/>
              <a:t> белый, </a:t>
            </a:r>
            <a:r>
              <a:rPr lang="ru-RU" sz="1400" dirty="0" err="1"/>
              <a:t>Солнечнодолинский</a:t>
            </a:r>
            <a:r>
              <a:rPr lang="ru-RU" sz="1400" dirty="0"/>
              <a:t>, </a:t>
            </a:r>
            <a:r>
              <a:rPr lang="ru-RU" sz="1400" dirty="0" err="1"/>
              <a:t>Кокур</a:t>
            </a:r>
            <a:r>
              <a:rPr lang="ru-RU" sz="1400" dirty="0"/>
              <a:t> – в равных долях.</a:t>
            </a:r>
            <a:endParaRPr lang="ru-RU" sz="1400" dirty="0" smtClean="0"/>
          </a:p>
          <a:p>
            <a:endParaRPr lang="ru-RU" sz="1400" b="1" dirty="0" smtClean="0"/>
          </a:p>
          <a:p>
            <a:r>
              <a:rPr lang="ru-RU" sz="1400" b="1" dirty="0" smtClean="0"/>
              <a:t>Дегустационное </a:t>
            </a:r>
            <a:r>
              <a:rPr lang="ru-RU" sz="1400" b="1" dirty="0"/>
              <a:t>описание</a:t>
            </a:r>
            <a:r>
              <a:rPr lang="ru-RU" sz="1400" b="1" dirty="0" smtClean="0"/>
              <a:t>:</a:t>
            </a:r>
          </a:p>
          <a:p>
            <a:r>
              <a:rPr lang="ru-RU" sz="1400" dirty="0"/>
              <a:t>Вино нарядного, светло соломенного цвета с зеленоватым оттенком. Аромат экзотических фруктов, нектарина, манго, белых цветов со сладковатыми нотами цветущей акации, меда. Вкус нежный, минеральный, сбалансированный, полнотелый, с хорошей фруктовой кислотностью. Едва уловимая пикантная горчинка придает оригинальность и объединяет аромат и вкус. Длительное пряно-фруктовое послевкусие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b="1" dirty="0" smtClean="0"/>
              <a:t>Рекомендуемая  температура подачи: </a:t>
            </a:r>
          </a:p>
          <a:p>
            <a:r>
              <a:rPr lang="ru-RU" sz="1400" dirty="0" smtClean="0"/>
              <a:t>10-12°С </a:t>
            </a:r>
          </a:p>
          <a:p>
            <a:r>
              <a:rPr lang="ru-RU" sz="1400" b="1" dirty="0"/>
              <a:t>Рекомендуемые блюда:</a:t>
            </a:r>
          </a:p>
          <a:p>
            <a:r>
              <a:rPr lang="ru-RU" sz="1400" dirty="0" smtClean="0"/>
              <a:t>Рыбные блюда, блюда из морепродуктов</a:t>
            </a:r>
          </a:p>
          <a:p>
            <a:endParaRPr lang="ru-RU" sz="1400" dirty="0" smtClean="0"/>
          </a:p>
          <a:p>
            <a:r>
              <a:rPr lang="ru-RU" sz="1400" dirty="0" err="1" smtClean="0"/>
              <a:t>Алк</a:t>
            </a:r>
            <a:r>
              <a:rPr lang="ru-RU" sz="1400" dirty="0"/>
              <a:t>.: </a:t>
            </a:r>
            <a:r>
              <a:rPr lang="ru-RU" sz="1400" dirty="0" smtClean="0"/>
              <a:t>13,5 </a:t>
            </a:r>
            <a:r>
              <a:rPr lang="ru-RU" sz="1400" dirty="0"/>
              <a:t>% об</a:t>
            </a:r>
            <a:r>
              <a:rPr lang="ru-RU" sz="1400" dirty="0" smtClean="0"/>
              <a:t>.</a:t>
            </a:r>
          </a:p>
          <a:p>
            <a:r>
              <a:rPr lang="ru-RU" sz="1400" dirty="0"/>
              <a:t>Сахар, г/дм3: ≤ 4</a:t>
            </a:r>
          </a:p>
          <a:p>
            <a:r>
              <a:rPr lang="ru-RU" sz="1400" dirty="0" smtClean="0"/>
              <a:t>Емкость</a:t>
            </a:r>
            <a:r>
              <a:rPr lang="ru-RU" sz="1400" dirty="0"/>
              <a:t>, мл: 750</a:t>
            </a:r>
          </a:p>
          <a:p>
            <a:endParaRPr lang="ru-RU" sz="1400" dirty="0"/>
          </a:p>
          <a:p>
            <a:endParaRPr lang="ru-RU" sz="14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</p:txBody>
      </p:sp>
      <p:pic>
        <p:nvPicPr>
          <p:cNvPr id="3075" name="Picture 3" descr="C:\Users\U1\AppData\Local\Temp\Rar$DI03.034\СОЛДАЙЯ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92" y="1441286"/>
            <a:ext cx="1825389" cy="36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7808" y="1428621"/>
            <a:ext cx="1746498" cy="1320715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922" y="5348294"/>
            <a:ext cx="1887308" cy="133292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65986" y="3983231"/>
            <a:ext cx="1081991" cy="171802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8" name="Рисунок 27" descr="http://ariya-n.ru/images/30r/kokur-n.jpg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1811" y="3705589"/>
            <a:ext cx="1152128" cy="154817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3312" y="4830481"/>
            <a:ext cx="1721449" cy="134294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26" name="Picture 2" descr="C:\Users\U1\Desktop\ДОЛИНА\ПРАЙС  и КП\НОВИНКИ\kapselsky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4" y="4996175"/>
            <a:ext cx="1333074" cy="175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3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477395" y="1856636"/>
            <a:ext cx="656313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РОЗЕ СОЛНЕЧНОЙ ДОЛИНЫ</a:t>
            </a:r>
          </a:p>
          <a:p>
            <a:r>
              <a:rPr lang="ru-RU" sz="1400" dirty="0" smtClean="0"/>
              <a:t>Вино столовое сухое розовое</a:t>
            </a:r>
            <a:endParaRPr lang="en-US" sz="1400" dirty="0"/>
          </a:p>
          <a:p>
            <a:endParaRPr lang="ru-RU" sz="1400" dirty="0"/>
          </a:p>
          <a:p>
            <a:r>
              <a:rPr lang="ru-RU" sz="1400" b="1" dirty="0" smtClean="0"/>
              <a:t>Сорта </a:t>
            </a:r>
            <a:r>
              <a:rPr lang="ru-RU" sz="1400" b="1" dirty="0"/>
              <a:t>винограда: </a:t>
            </a:r>
            <a:r>
              <a:rPr lang="ru-RU" sz="1400" dirty="0" err="1" smtClean="0"/>
              <a:t>Пино</a:t>
            </a:r>
            <a:r>
              <a:rPr lang="ru-RU" sz="1400" dirty="0" smtClean="0"/>
              <a:t> Нуар -50%, Сира – 50% </a:t>
            </a:r>
          </a:p>
          <a:p>
            <a:endParaRPr lang="ru-RU" sz="1400" dirty="0"/>
          </a:p>
          <a:p>
            <a:r>
              <a:rPr lang="ru-RU" sz="1400" b="1" dirty="0" smtClean="0"/>
              <a:t>Дегустационное </a:t>
            </a:r>
            <a:r>
              <a:rPr lang="ru-RU" sz="1400" b="1" dirty="0"/>
              <a:t>описание: </a:t>
            </a:r>
            <a:endParaRPr lang="ru-RU" sz="1400" b="1" dirty="0" smtClean="0"/>
          </a:p>
          <a:p>
            <a:r>
              <a:rPr lang="ru-RU" sz="1400" dirty="0"/>
              <a:t>Вино нарядного, светло - розового оттенка цвета персика и светлой розы. Необыкновенный цвет играет в бокале и создает соответствующее настроение.  Аромат обвораживающий, тонкий, свежий с тонами красных ягод, малины, клубники, барбариса. Вкус роскошный без приторно-сладких нот, идеально сбалансированная кислотность позволяет почувствовать ягодные тона. Изящное аристократичное вино с пленяющим послевкусием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b="1" dirty="0" smtClean="0"/>
              <a:t>Рекомендуемая  температура подачи: </a:t>
            </a:r>
            <a:r>
              <a:rPr lang="ru-RU" sz="1400" dirty="0" smtClean="0"/>
              <a:t>12-14°С </a:t>
            </a:r>
          </a:p>
          <a:p>
            <a:endParaRPr lang="ru-RU" sz="1400" dirty="0" smtClean="0"/>
          </a:p>
          <a:p>
            <a:r>
              <a:rPr lang="ru-RU" sz="1400" b="1" dirty="0" smtClean="0"/>
              <a:t>Рекомендуемые блюда:  </a:t>
            </a:r>
            <a:r>
              <a:rPr lang="ru-RU" sz="1400" dirty="0" smtClean="0"/>
              <a:t>легкие мягкие сыры, фруктовые салаты</a:t>
            </a:r>
          </a:p>
          <a:p>
            <a:endParaRPr lang="ru-RU" sz="1400" dirty="0"/>
          </a:p>
          <a:p>
            <a:r>
              <a:rPr lang="ru-RU" sz="1400" dirty="0" err="1" smtClean="0"/>
              <a:t>Алк</a:t>
            </a:r>
            <a:r>
              <a:rPr lang="ru-RU" sz="1400" dirty="0"/>
              <a:t>.: </a:t>
            </a:r>
            <a:r>
              <a:rPr lang="ru-RU" sz="1400" dirty="0" smtClean="0"/>
              <a:t>11%-13 </a:t>
            </a:r>
            <a:r>
              <a:rPr lang="ru-RU" sz="1400" dirty="0"/>
              <a:t>% об</a:t>
            </a:r>
            <a:r>
              <a:rPr lang="ru-RU" sz="1400" dirty="0" smtClean="0"/>
              <a:t>.</a:t>
            </a:r>
          </a:p>
          <a:p>
            <a:r>
              <a:rPr lang="ru-RU" sz="1400" dirty="0"/>
              <a:t>Сахар, г/дм3: ≤ 4</a:t>
            </a:r>
          </a:p>
          <a:p>
            <a:r>
              <a:rPr lang="ru-RU" sz="1400" dirty="0" smtClean="0"/>
              <a:t>Емкость</a:t>
            </a:r>
            <a:r>
              <a:rPr lang="ru-RU" sz="1400" dirty="0"/>
              <a:t>, </a:t>
            </a:r>
            <a:r>
              <a:rPr lang="ru-RU" sz="1400" dirty="0" smtClean="0"/>
              <a:t>мл</a:t>
            </a:r>
            <a:r>
              <a:rPr lang="ru-RU" sz="1400" dirty="0"/>
              <a:t>: </a:t>
            </a:r>
            <a:r>
              <a:rPr lang="ru-RU" sz="1400" dirty="0" smtClean="0"/>
              <a:t>750</a:t>
            </a:r>
            <a:endParaRPr lang="ru-RU" sz="1400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3976709" y="1586750"/>
            <a:ext cx="26513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00" b="1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67662" y="504825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НОВИНКИ !!! СУХИЕ ВИНА  АО 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7" name="Picture 3" descr="C:\Users\U1\AppData\Local\Temp\Rar$DI16.764\RO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55" y="1882490"/>
            <a:ext cx="1450836" cy="338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s://privatnamarka.net/wa-data/public/shop/products/08/23/2308/images/1210/1210.750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0765" y="5273426"/>
            <a:ext cx="1110958" cy="1440132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1\Desktop\ДОЛИНА\ПРАЙС  и КП\НОВИНКИ\сир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866" y="1586750"/>
            <a:ext cx="215138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3976709" y="1586750"/>
            <a:ext cx="26513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00" b="1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377034" y="598486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НОВИНКИ !!! СУХИЕ ВИНА  АО 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Picture 2" descr="C:\Users\U1\Desktop\ДОЛИНА\ПРАЙС  и КП\Изображение\Меганом Красно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0" y="1586750"/>
            <a:ext cx="1236676" cy="288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 26"/>
          <p:cNvSpPr/>
          <p:nvPr/>
        </p:nvSpPr>
        <p:spPr>
          <a:xfrm>
            <a:off x="2146299" y="1645706"/>
            <a:ext cx="74354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МЕГАНОМ</a:t>
            </a:r>
          </a:p>
          <a:p>
            <a:r>
              <a:rPr lang="ru-RU" sz="1600" dirty="0"/>
              <a:t>Вино сухое </a:t>
            </a:r>
            <a:r>
              <a:rPr lang="ru-RU" sz="1600" dirty="0" smtClean="0"/>
              <a:t>красное </a:t>
            </a:r>
            <a:r>
              <a:rPr lang="ru-RU" sz="1600" dirty="0"/>
              <a:t>с защищенным географическим указанием «КРЫМ»</a:t>
            </a:r>
            <a:endParaRPr lang="en-US" sz="1600" dirty="0"/>
          </a:p>
          <a:p>
            <a:endParaRPr lang="ru-RU" sz="1600" dirty="0"/>
          </a:p>
          <a:p>
            <a:r>
              <a:rPr lang="ru-RU" sz="1600" b="1" dirty="0" smtClean="0"/>
              <a:t>Сорта </a:t>
            </a:r>
            <a:r>
              <a:rPr lang="ru-RU" sz="1600" b="1" dirty="0"/>
              <a:t>винограда: </a:t>
            </a:r>
            <a:r>
              <a:rPr lang="ru-RU" sz="1600" dirty="0" err="1"/>
              <a:t>Бастардо</a:t>
            </a:r>
            <a:r>
              <a:rPr lang="ru-RU" sz="1600" dirty="0"/>
              <a:t> </a:t>
            </a:r>
            <a:r>
              <a:rPr lang="ru-RU" sz="1600" dirty="0" err="1"/>
              <a:t>магарачский</a:t>
            </a:r>
            <a:r>
              <a:rPr lang="ru-RU" sz="1600" dirty="0"/>
              <a:t>, </a:t>
            </a:r>
            <a:r>
              <a:rPr lang="ru-RU" sz="1600" dirty="0" err="1"/>
              <a:t>Кефесия</a:t>
            </a:r>
            <a:r>
              <a:rPr lang="ru-RU" sz="1600" dirty="0"/>
              <a:t>. Возраст лоз 30-35 лет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b="1" dirty="0" smtClean="0"/>
              <a:t>Дегустационное </a:t>
            </a:r>
            <a:r>
              <a:rPr lang="ru-RU" sz="1600" b="1" dirty="0"/>
              <a:t>описание: </a:t>
            </a:r>
            <a:endParaRPr lang="ru-RU" sz="1600" dirty="0"/>
          </a:p>
          <a:p>
            <a:r>
              <a:rPr lang="ru-RU" sz="1600" dirty="0"/>
              <a:t>Вино насыщенного рубинового цвета. Его аромат богат оттенками спелых ягод вишни, черноплодной рябины, смородины, фруктового йогурта и сафьяна. Вкус экстрактивный, бархатистый, с мягкими гранатовыми танинами, кофейно-ванильными тонами. Послевкусие длительное и пикантное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b="1" dirty="0" smtClean="0"/>
              <a:t>Сервировка </a:t>
            </a:r>
            <a:r>
              <a:rPr lang="ru-RU" sz="1600" b="1" dirty="0"/>
              <a:t>и подача: </a:t>
            </a:r>
            <a:r>
              <a:rPr lang="ru-RU" sz="1600" dirty="0"/>
              <a:t>Рекомендуется подавать при 16-18°С к холодным и горячим мясным закускам, колбаскам барбекю, шашлыку из баранины, а также к молодым сырам со свежей зеленью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dirty="0" err="1"/>
              <a:t>Алк</a:t>
            </a:r>
            <a:r>
              <a:rPr lang="ru-RU" sz="1600" dirty="0"/>
              <a:t>.: </a:t>
            </a:r>
            <a:r>
              <a:rPr lang="ru-RU" sz="1600" dirty="0" smtClean="0"/>
              <a:t>13,5 </a:t>
            </a:r>
            <a:r>
              <a:rPr lang="ru-RU" sz="1600" dirty="0"/>
              <a:t>% об.</a:t>
            </a:r>
          </a:p>
          <a:p>
            <a:r>
              <a:rPr lang="ru-RU" sz="1600" dirty="0"/>
              <a:t>Сахар, г/дм3: ≤ 4;</a:t>
            </a:r>
          </a:p>
          <a:p>
            <a:r>
              <a:rPr lang="ru-RU" sz="1600" dirty="0"/>
              <a:t>Емкость, л: 0,75; </a:t>
            </a:r>
            <a:r>
              <a:rPr lang="ru-RU" sz="1600" dirty="0" smtClean="0"/>
              <a:t>3,0</a:t>
            </a:r>
            <a:endParaRPr lang="ru-RU" sz="1600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840" y="4669140"/>
            <a:ext cx="1467504" cy="201622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8423" y="5170364"/>
            <a:ext cx="2429853" cy="183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348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3976709" y="1586750"/>
            <a:ext cx="26513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00" b="1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2477394" y="1586750"/>
            <a:ext cx="70603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00" b="1" dirty="0" smtClean="0"/>
          </a:p>
          <a:p>
            <a:r>
              <a:rPr lang="ru-RU" sz="1400" b="1" dirty="0" smtClean="0"/>
              <a:t>САПЕРАВИ  СОЛНЕЧНОЙ ДОЛИНЫ</a:t>
            </a:r>
            <a:endParaRPr lang="ru-RU" sz="1400" b="1" dirty="0"/>
          </a:p>
          <a:p>
            <a:r>
              <a:rPr lang="ru-RU" sz="1400" dirty="0"/>
              <a:t>Вино сухое </a:t>
            </a:r>
            <a:r>
              <a:rPr lang="ru-RU" sz="1400" dirty="0" smtClean="0"/>
              <a:t>красное  с </a:t>
            </a:r>
            <a:r>
              <a:rPr lang="ru-RU" sz="1400" dirty="0"/>
              <a:t>защищенным географическим указанием «КРЫМ»</a:t>
            </a:r>
            <a:endParaRPr lang="en-US" sz="1400" dirty="0"/>
          </a:p>
          <a:p>
            <a:endParaRPr lang="ru-RU" sz="1400" b="1" dirty="0" smtClean="0"/>
          </a:p>
          <a:p>
            <a:r>
              <a:rPr lang="ru-RU" sz="1400" b="1" dirty="0" smtClean="0"/>
              <a:t>Сорта </a:t>
            </a:r>
            <a:r>
              <a:rPr lang="ru-RU" sz="1400" b="1" dirty="0"/>
              <a:t>винограда: </a:t>
            </a:r>
            <a:r>
              <a:rPr lang="ru-RU" sz="1400" dirty="0" smtClean="0"/>
              <a:t>Саперави -85%, </a:t>
            </a:r>
          </a:p>
          <a:p>
            <a:r>
              <a:rPr lang="ru-RU" sz="1400" dirty="0" err="1" smtClean="0"/>
              <a:t>Кефесия</a:t>
            </a:r>
            <a:r>
              <a:rPr lang="ru-RU" sz="1400" dirty="0" smtClean="0"/>
              <a:t> – 15%</a:t>
            </a:r>
            <a:endParaRPr lang="ru-RU" sz="1400" dirty="0"/>
          </a:p>
          <a:p>
            <a:endParaRPr lang="ru-RU" sz="1400" b="1" dirty="0" smtClean="0"/>
          </a:p>
          <a:p>
            <a:r>
              <a:rPr lang="ru-RU" sz="1400" b="1" dirty="0" smtClean="0"/>
              <a:t>Дегустационное </a:t>
            </a:r>
            <a:r>
              <a:rPr lang="ru-RU" sz="1400" b="1" dirty="0"/>
              <a:t>описание: </a:t>
            </a:r>
            <a:endParaRPr lang="ru-RU" sz="1400" dirty="0"/>
          </a:p>
          <a:p>
            <a:r>
              <a:rPr lang="ru-RU" sz="1400" dirty="0"/>
              <a:t>Вино рубинового цвета с лиловыми бликами. Аромат яркий, сортовой, с оттенками ежевики, черной смородины и лесной фиалки. Вкус экстрактивный, бархатистый, с умеренной </a:t>
            </a:r>
            <a:r>
              <a:rPr lang="ru-RU" sz="1400" dirty="0" err="1"/>
              <a:t>танинностью</a:t>
            </a:r>
            <a:r>
              <a:rPr lang="ru-RU" sz="1400" dirty="0"/>
              <a:t>, насыщенными фруктовыми нотками и острыми нотами черного перца. Послевкусие длительное и пикантное.</a:t>
            </a:r>
          </a:p>
          <a:p>
            <a:endParaRPr lang="ru-RU" sz="1400" b="1" dirty="0"/>
          </a:p>
          <a:p>
            <a:r>
              <a:rPr lang="ru-RU" sz="1400" b="1" dirty="0" smtClean="0"/>
              <a:t>Рекомендуемая  температура подачи: </a:t>
            </a:r>
          </a:p>
          <a:p>
            <a:r>
              <a:rPr lang="ru-RU" sz="1400" dirty="0" smtClean="0"/>
              <a:t>14-16°С </a:t>
            </a:r>
          </a:p>
          <a:p>
            <a:r>
              <a:rPr lang="ru-RU" sz="1400" b="1" dirty="0"/>
              <a:t>Рекомендуемые блюда:  </a:t>
            </a:r>
            <a:r>
              <a:rPr lang="ru-RU" sz="1400" dirty="0" smtClean="0"/>
              <a:t>мясные блюда</a:t>
            </a:r>
            <a:endParaRPr lang="ru-RU" sz="1400" dirty="0"/>
          </a:p>
          <a:p>
            <a:endParaRPr lang="ru-RU" sz="1400" dirty="0" smtClean="0"/>
          </a:p>
          <a:p>
            <a:r>
              <a:rPr lang="ru-RU" sz="1400" dirty="0" err="1" smtClean="0"/>
              <a:t>Алк</a:t>
            </a:r>
            <a:r>
              <a:rPr lang="ru-RU" sz="1400" dirty="0"/>
              <a:t>.: </a:t>
            </a:r>
            <a:r>
              <a:rPr lang="ru-RU" sz="1400" dirty="0" smtClean="0"/>
              <a:t>13,5 </a:t>
            </a:r>
            <a:r>
              <a:rPr lang="ru-RU" sz="1400" dirty="0"/>
              <a:t>% об</a:t>
            </a:r>
            <a:r>
              <a:rPr lang="ru-RU" sz="1400" dirty="0" smtClean="0"/>
              <a:t>.</a:t>
            </a:r>
          </a:p>
          <a:p>
            <a:r>
              <a:rPr lang="ru-RU" sz="1400" dirty="0"/>
              <a:t>Сахар, г/дм3: ≤ 4</a:t>
            </a:r>
          </a:p>
          <a:p>
            <a:r>
              <a:rPr lang="ru-RU" sz="1400" dirty="0" smtClean="0"/>
              <a:t>Емкость</a:t>
            </a:r>
            <a:r>
              <a:rPr lang="ru-RU" sz="1400" dirty="0"/>
              <a:t>, мл: 750</a:t>
            </a:r>
            <a:endParaRPr lang="ru-RU" sz="1400" b="1" dirty="0" smtClean="0"/>
          </a:p>
          <a:p>
            <a:endParaRPr lang="ru-RU" sz="1400" dirty="0" smtClean="0"/>
          </a:p>
        </p:txBody>
      </p:sp>
      <p:sp>
        <p:nvSpPr>
          <p:cNvPr id="26" name="Прямоугольник 25"/>
          <p:cNvSpPr/>
          <p:nvPr/>
        </p:nvSpPr>
        <p:spPr>
          <a:xfrm>
            <a:off x="377034" y="598486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НОВИНКИ !!! СУХИЕ ВИНА  АО 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U1\AppData\Local\Temp\Rar$DI21.252\САПЕРАВ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625369"/>
            <a:ext cx="1654608" cy="386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1\Desktop\ДОЛИНА\ПРАЙС  и КП\НОВИНКИ\Saperav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168" y="4484032"/>
            <a:ext cx="1461544" cy="208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9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Винодельческое предприятие СОЛНЕЧНАЯ ДОЛИНА</a:t>
            </a:r>
            <a:endParaRPr lang="ru-RU" dirty="0"/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1784147323"/>
              </p:ext>
            </p:extLst>
          </p:nvPr>
        </p:nvGraphicFramePr>
        <p:xfrm>
          <a:off x="4959978" y="5378027"/>
          <a:ext cx="5180243" cy="1553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698500" y="1266825"/>
            <a:ext cx="96012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latin typeface="Trebuchet MS" panose="020B0603020202020204" pitchFamily="34" charset="0"/>
                <a:cs typeface="Traditional Arabic" panose="02020603050405020304" pitchFamily="18" charset="-78"/>
              </a:rPr>
              <a:t>Винодельческое </a:t>
            </a:r>
            <a:r>
              <a:rPr lang="ru-RU" sz="1400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предприятие «Солнечная Долина» полного производственного цикла расположено в уникальном районе Крыма и имеет давнюю историю – виноградники были заложены здесь еще в 1888 году князем Львом Голицыным, который по праву считается отцом крымского виноделия.</a:t>
            </a:r>
            <a:endParaRPr lang="en-US" sz="1400" dirty="0">
              <a:latin typeface="Trebuchet MS" panose="020B0603020202020204" pitchFamily="34" charset="0"/>
              <a:cs typeface="Traditional Arabic" panose="02020603050405020304" pitchFamily="18" charset="-78"/>
            </a:endParaRPr>
          </a:p>
          <a:p>
            <a:pPr algn="ctr"/>
            <a:endParaRPr lang="ru-RU" sz="1400" dirty="0">
              <a:latin typeface="Trebuchet MS" panose="020B0603020202020204" pitchFamily="34" charset="0"/>
              <a:cs typeface="Traditional Arabic" panose="02020603050405020304" pitchFamily="18" charset="-78"/>
            </a:endParaRPr>
          </a:p>
          <a:p>
            <a:pPr algn="ctr"/>
            <a:r>
              <a:rPr lang="ru-RU" sz="1400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Сочетание уникальных природно-климатических факторов делают маленький регион Солнечной Долины центром локализации автохтонных сортов крымского винограда. </a:t>
            </a:r>
            <a:r>
              <a:rPr lang="ru-RU" sz="1400" dirty="0" smtClean="0">
                <a:latin typeface="Trebuchet MS" panose="020B0603020202020204" pitchFamily="34" charset="0"/>
                <a:cs typeface="Traditional Arabic" panose="02020603050405020304" pitchFamily="18" charset="-78"/>
              </a:rPr>
              <a:t>Крымские сорта </a:t>
            </a:r>
            <a:r>
              <a:rPr lang="ru-RU" sz="1400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винограда: Эким Кара, </a:t>
            </a:r>
            <a:r>
              <a:rPr lang="ru-RU" sz="1400" dirty="0" err="1">
                <a:latin typeface="Trebuchet MS" panose="020B0603020202020204" pitchFamily="34" charset="0"/>
                <a:cs typeface="Traditional Arabic" panose="02020603050405020304" pitchFamily="18" charset="-78"/>
              </a:rPr>
              <a:t>Джеват</a:t>
            </a:r>
            <a:r>
              <a:rPr lang="ru-RU" sz="1400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 Кара, </a:t>
            </a:r>
            <a:r>
              <a:rPr lang="ru-RU" sz="1400" dirty="0" err="1">
                <a:latin typeface="Trebuchet MS" panose="020B0603020202020204" pitchFamily="34" charset="0"/>
                <a:cs typeface="Traditional Arabic" panose="02020603050405020304" pitchFamily="18" charset="-78"/>
              </a:rPr>
              <a:t>Кефесия</a:t>
            </a:r>
            <a:r>
              <a:rPr lang="ru-RU" sz="1400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, Сары </a:t>
            </a:r>
            <a:r>
              <a:rPr lang="ru-RU" sz="1400" dirty="0" err="1">
                <a:latin typeface="Trebuchet MS" panose="020B0603020202020204" pitchFamily="34" charset="0"/>
                <a:cs typeface="Traditional Arabic" panose="02020603050405020304" pitchFamily="18" charset="-78"/>
              </a:rPr>
              <a:t>Пандас</a:t>
            </a:r>
            <a:r>
              <a:rPr lang="ru-RU" sz="1400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, Кок </a:t>
            </a:r>
            <a:r>
              <a:rPr lang="ru-RU" sz="1400" dirty="0" err="1">
                <a:latin typeface="Trebuchet MS" panose="020B0603020202020204" pitchFamily="34" charset="0"/>
                <a:cs typeface="Traditional Arabic" panose="02020603050405020304" pitchFamily="18" charset="-78"/>
              </a:rPr>
              <a:t>Пандас</a:t>
            </a:r>
            <a:r>
              <a:rPr lang="ru-RU" sz="1400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 прошли тысячелетнюю селекцию и сегодня в промышленных масштабах возделываются только на землях Солнечной Долины.</a:t>
            </a:r>
            <a:endParaRPr lang="en-US" sz="1400" dirty="0">
              <a:latin typeface="Trebuchet MS" panose="020B0603020202020204" pitchFamily="34" charset="0"/>
              <a:cs typeface="Traditional Arabic" panose="02020603050405020304" pitchFamily="18" charset="-78"/>
            </a:endParaRPr>
          </a:p>
          <a:p>
            <a:pPr algn="ctr"/>
            <a:endParaRPr lang="ru-RU" sz="1400" dirty="0">
              <a:latin typeface="Trebuchet MS" panose="020B0603020202020204" pitchFamily="34" charset="0"/>
              <a:cs typeface="Traditional Arabic" panose="02020603050405020304" pitchFamily="18" charset="-78"/>
            </a:endParaRPr>
          </a:p>
          <a:p>
            <a:pPr algn="ctr"/>
            <a:r>
              <a:rPr lang="ru-RU" sz="1400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За 10 лет винодельня достигла существенного прогресса в выпуске высококачественных сухих вин. Основой для этого являются: посадка новых виноградников, современное европейское оборудование, квалификация наших виноделов. Сухие вина выпускаются под контролем французских консультантов из винной лаборатории «</a:t>
            </a:r>
            <a:r>
              <a:rPr lang="ru-RU" sz="1400" dirty="0" err="1">
                <a:latin typeface="Trebuchet MS" panose="020B0603020202020204" pitchFamily="34" charset="0"/>
                <a:cs typeface="Traditional Arabic" panose="02020603050405020304" pitchFamily="18" charset="-78"/>
              </a:rPr>
              <a:t>Дюберне</a:t>
            </a:r>
            <a:r>
              <a:rPr lang="ru-RU" sz="1400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» (Лангедок).</a:t>
            </a:r>
            <a:endParaRPr lang="en-US" sz="1400" dirty="0">
              <a:latin typeface="Trebuchet MS" panose="020B0603020202020204" pitchFamily="34" charset="0"/>
              <a:cs typeface="Traditional Arabic" panose="02020603050405020304" pitchFamily="18" charset="-78"/>
            </a:endParaRPr>
          </a:p>
          <a:p>
            <a:pPr algn="ctr"/>
            <a:endParaRPr lang="ru-RU" sz="1400" dirty="0">
              <a:latin typeface="Trebuchet MS" panose="020B0603020202020204" pitchFamily="34" charset="0"/>
              <a:cs typeface="Traditional Arabic" panose="02020603050405020304" pitchFamily="18" charset="-78"/>
            </a:endParaRPr>
          </a:p>
          <a:p>
            <a:pPr algn="ctr"/>
            <a:r>
              <a:rPr lang="ru-RU" sz="1400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Но безусловной гордостью предприятия являются премиальные вина – «Черный Доктор», «Солнечная Долина», «Портвейн белый Крымский» и «Черный Полковник». Эти легендарные марки являются визитной карточкой «Солнечной Долины» и Крыма!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52" y="5049362"/>
            <a:ext cx="9249332" cy="162766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9598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3976709" y="1586750"/>
            <a:ext cx="26513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00" b="1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377034" y="598486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ЛИКЕРНЫЕ ВИНА АО </a:t>
            </a:r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10471" y="3934863"/>
            <a:ext cx="1067206" cy="169455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8" name="Picture 6" descr="http://forum.vinograd.info/picture.php?pictureid=4965&amp;albumid=330&amp;thumb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1" y="5056571"/>
            <a:ext cx="1154422" cy="161834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s://privatnamarka.com/wa-data/public/shop/products/57/19/1957/images/3140/3140.1000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6840" y="5657910"/>
            <a:ext cx="1380379" cy="1105682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3277" y="1724025"/>
            <a:ext cx="1211576" cy="168274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0" descr="http://vinogradu.narod.ru/assets/images/Muskat_Iantarniy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4644" y="5380109"/>
            <a:ext cx="1126636" cy="1277863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/>
          <p:cNvSpPr/>
          <p:nvPr/>
        </p:nvSpPr>
        <p:spPr>
          <a:xfrm>
            <a:off x="2282648" y="1535153"/>
            <a:ext cx="611205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МУСКАТНОЕ ФЕСТИВАЛЬНОЕ </a:t>
            </a:r>
          </a:p>
          <a:p>
            <a:r>
              <a:rPr lang="ru-RU" sz="1400" dirty="0" smtClean="0"/>
              <a:t>Ликерное  розовое  вино с </a:t>
            </a:r>
            <a:r>
              <a:rPr lang="ru-RU" sz="1400" dirty="0"/>
              <a:t>защищенным географическим указанием «КРЫМ</a:t>
            </a:r>
            <a:r>
              <a:rPr lang="ru-RU" sz="1400" dirty="0" smtClean="0"/>
              <a:t>»</a:t>
            </a:r>
          </a:p>
          <a:p>
            <a:endParaRPr lang="ru-RU" sz="1400" b="1" dirty="0" smtClean="0"/>
          </a:p>
          <a:p>
            <a:r>
              <a:rPr lang="ru-RU" sz="1400" b="1" dirty="0" smtClean="0"/>
              <a:t>Сорта </a:t>
            </a:r>
            <a:r>
              <a:rPr lang="ru-RU" sz="1400" b="1" dirty="0"/>
              <a:t>винограда: </a:t>
            </a:r>
            <a:r>
              <a:rPr lang="ru-RU" sz="1400" dirty="0"/>
              <a:t>Мускат белый, Мускат Гамбургский, Мускат </a:t>
            </a:r>
            <a:r>
              <a:rPr lang="ru-RU" sz="1400" dirty="0" err="1"/>
              <a:t>Оттонель</a:t>
            </a:r>
            <a:r>
              <a:rPr lang="ru-RU" sz="1400" dirty="0"/>
              <a:t>, Мускат розовый, Мускат янтарный.</a:t>
            </a:r>
          </a:p>
          <a:p>
            <a:endParaRPr lang="ru-RU" sz="1400" b="1" dirty="0" smtClean="0"/>
          </a:p>
          <a:p>
            <a:r>
              <a:rPr lang="ru-RU" sz="1400" b="1" dirty="0" smtClean="0"/>
              <a:t>Дегустационное </a:t>
            </a:r>
            <a:r>
              <a:rPr lang="ru-RU" sz="1400" b="1" dirty="0"/>
              <a:t>описание: </a:t>
            </a:r>
            <a:r>
              <a:rPr lang="ru-RU" sz="1400" dirty="0"/>
              <a:t>Вино цвета закатного неба. </a:t>
            </a:r>
            <a:r>
              <a:rPr lang="ru-RU" sz="1400" dirty="0" smtClean="0"/>
              <a:t>   Его </a:t>
            </a:r>
            <a:r>
              <a:rPr lang="ru-RU" sz="1400" dirty="0"/>
              <a:t>легкий аромат с тонами меда, абрикоса и чайной розы, дополнен легким оттенком лимонной полыни и имбирного корня. Маслянистый, с легкой кислинкой вкус оставляет послевкусие с привкусом сушеной дыни, инжира и розового варенья.</a:t>
            </a:r>
          </a:p>
          <a:p>
            <a:endParaRPr lang="ru-RU" sz="1400" b="1" dirty="0" smtClean="0"/>
          </a:p>
          <a:p>
            <a:r>
              <a:rPr lang="ru-RU" sz="1400" b="1" dirty="0" smtClean="0"/>
              <a:t>Сервировка </a:t>
            </a:r>
            <a:r>
              <a:rPr lang="ru-RU" sz="1400" b="1" dirty="0"/>
              <a:t>и подача: </a:t>
            </a:r>
            <a:r>
              <a:rPr lang="ru-RU" sz="1400" dirty="0"/>
              <a:t>Рекомендуется подавать при 10-12°С к </a:t>
            </a:r>
            <a:r>
              <a:rPr lang="ru-RU" sz="1400" dirty="0" err="1"/>
              <a:t>тирамису</a:t>
            </a:r>
            <a:r>
              <a:rPr lang="ru-RU" sz="1400" dirty="0"/>
              <a:t>, выпечке, фруктовому салату, соленым фисташкам и голубым сырам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dirty="0" err="1"/>
              <a:t>Алк</a:t>
            </a:r>
            <a:r>
              <a:rPr lang="ru-RU" sz="1400" dirty="0"/>
              <a:t>.: 16 % об. </a:t>
            </a:r>
          </a:p>
          <a:p>
            <a:r>
              <a:rPr lang="ru-RU" sz="1400" dirty="0"/>
              <a:t>Сахар, г/дм3: 135; </a:t>
            </a:r>
          </a:p>
          <a:p>
            <a:r>
              <a:rPr lang="ru-RU" sz="1400" dirty="0"/>
              <a:t>Емкость, л: 0,25; 0,375; 0,75; 1,4; 2; 3; 5</a:t>
            </a:r>
            <a:endParaRPr lang="ru-RU" sz="1400" dirty="0" smtClean="0"/>
          </a:p>
          <a:p>
            <a:endParaRPr lang="ru-RU" sz="14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0" y="1679923"/>
            <a:ext cx="1878862" cy="286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01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6"/>
          <p:cNvSpPr txBox="1"/>
          <p:nvPr/>
        </p:nvSpPr>
        <p:spPr>
          <a:xfrm>
            <a:off x="1953162" y="1343025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3976709" y="1586750"/>
            <a:ext cx="26513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00" b="1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377034" y="598486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СПЕЦИАЛЬНЫЕ ВЫДЕРЖАННЫЕ ВИНА АО </a:t>
            </a:r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51" y="4946617"/>
            <a:ext cx="1463407" cy="172031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15" y="4987656"/>
            <a:ext cx="2551161" cy="18246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607579"/>
            <a:ext cx="2012744" cy="3136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2805717" y="1368138"/>
            <a:ext cx="741946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400" b="1" dirty="0" smtClean="0"/>
          </a:p>
          <a:p>
            <a:r>
              <a:rPr lang="ru-RU" sz="1400" b="1" dirty="0" smtClean="0"/>
              <a:t>СОЛНЕЧНАЯ ДОЛИНА </a:t>
            </a:r>
            <a:endParaRPr lang="ru-RU" sz="1400" b="1" dirty="0"/>
          </a:p>
          <a:p>
            <a:r>
              <a:rPr lang="ru-RU" sz="1400" dirty="0"/>
              <a:t>Ликерное вино выдержанное </a:t>
            </a:r>
            <a:r>
              <a:rPr lang="ru-RU" sz="1400" dirty="0" smtClean="0"/>
              <a:t>белое    </a:t>
            </a:r>
            <a:r>
              <a:rPr lang="ru-RU" sz="1400" dirty="0"/>
              <a:t>с защищенным географическим указанием «КРЫМ</a:t>
            </a:r>
            <a:r>
              <a:rPr lang="ru-RU" sz="1400" dirty="0" smtClean="0"/>
              <a:t>»</a:t>
            </a:r>
          </a:p>
          <a:p>
            <a:r>
              <a:rPr lang="ru-RU" sz="1400" b="1" dirty="0" smtClean="0"/>
              <a:t>Сорта </a:t>
            </a:r>
            <a:r>
              <a:rPr lang="ru-RU" sz="1400" b="1" dirty="0"/>
              <a:t>винограда:</a:t>
            </a:r>
            <a:endParaRPr lang="ru-RU" sz="1400" dirty="0"/>
          </a:p>
          <a:p>
            <a:r>
              <a:rPr lang="ru-RU" sz="1400" dirty="0"/>
              <a:t>Сары </a:t>
            </a:r>
            <a:r>
              <a:rPr lang="ru-RU" sz="1400" dirty="0" err="1"/>
              <a:t>Пандас</a:t>
            </a:r>
            <a:r>
              <a:rPr lang="ru-RU" sz="1400" dirty="0"/>
              <a:t>, Кок </a:t>
            </a:r>
            <a:r>
              <a:rPr lang="ru-RU" sz="1400" dirty="0" err="1"/>
              <a:t>Пандас</a:t>
            </a:r>
            <a:r>
              <a:rPr lang="ru-RU" sz="1400" dirty="0"/>
              <a:t>, </a:t>
            </a:r>
            <a:r>
              <a:rPr lang="ru-RU" sz="1400" dirty="0" err="1"/>
              <a:t>Солнечнодолинский</a:t>
            </a:r>
            <a:r>
              <a:rPr lang="ru-RU" sz="1400" dirty="0"/>
              <a:t>, Мускат белый, </a:t>
            </a:r>
            <a:r>
              <a:rPr lang="ru-RU" sz="1400" dirty="0" err="1"/>
              <a:t>Фурминт</a:t>
            </a:r>
            <a:r>
              <a:rPr lang="ru-RU" sz="1400" dirty="0"/>
              <a:t>, </a:t>
            </a:r>
            <a:r>
              <a:rPr lang="ru-RU" sz="1400" dirty="0" err="1"/>
              <a:t>Гарс</a:t>
            </a:r>
            <a:r>
              <a:rPr lang="ru-RU" sz="1400" dirty="0"/>
              <a:t> Левелю, </a:t>
            </a:r>
            <a:r>
              <a:rPr lang="ru-RU" sz="1400" dirty="0" err="1"/>
              <a:t>Пино</a:t>
            </a:r>
            <a:r>
              <a:rPr lang="ru-RU" sz="1400" dirty="0"/>
              <a:t> серый, </a:t>
            </a:r>
            <a:r>
              <a:rPr lang="ru-RU" sz="1400" dirty="0" err="1"/>
              <a:t>Кокур</a:t>
            </a:r>
            <a:r>
              <a:rPr lang="ru-RU" sz="1400" dirty="0"/>
              <a:t> белый. Возраст лоз 30-35 лет.</a:t>
            </a:r>
          </a:p>
          <a:p>
            <a:r>
              <a:rPr lang="ru-RU" sz="1400" b="1" dirty="0" smtClean="0"/>
              <a:t>Выдержка</a:t>
            </a:r>
            <a:r>
              <a:rPr lang="ru-RU" sz="1400" b="1" dirty="0"/>
              <a:t>:</a:t>
            </a:r>
            <a:endParaRPr lang="ru-RU" sz="1400" dirty="0"/>
          </a:p>
          <a:p>
            <a:r>
              <a:rPr lang="ru-RU" sz="1400" dirty="0"/>
              <a:t>В дубовых бочках </a:t>
            </a:r>
          </a:p>
          <a:p>
            <a:r>
              <a:rPr lang="ru-RU" sz="1400" dirty="0"/>
              <a:t>не менее 36 месяцев.</a:t>
            </a:r>
          </a:p>
          <a:p>
            <a:r>
              <a:rPr lang="ru-RU" sz="1400" b="1" dirty="0"/>
              <a:t>Дегустационное </a:t>
            </a:r>
            <a:endParaRPr lang="ru-RU" sz="1400" dirty="0"/>
          </a:p>
          <a:p>
            <a:r>
              <a:rPr lang="ru-RU" sz="1400" b="1" dirty="0"/>
              <a:t>описание:</a:t>
            </a:r>
            <a:endParaRPr lang="ru-RU" sz="1400" dirty="0"/>
          </a:p>
          <a:p>
            <a:r>
              <a:rPr lang="ru-RU" sz="1400" dirty="0"/>
              <a:t>Вино </a:t>
            </a:r>
            <a:r>
              <a:rPr lang="ru-RU" sz="1400" dirty="0" err="1"/>
              <a:t>янтарно</a:t>
            </a:r>
            <a:r>
              <a:rPr lang="ru-RU" sz="1400" dirty="0"/>
              <a:t>-золотистого цвета. Букет этого вина медово-цветочный, с тонами экзотических фруктов и ноткой мускатного ореха. Вкус насыщенный, мягкий, щедрый, с привкусом вяленой дыни, инжира, персика, шиповника, айвы. Послевкусие долгое, теплое, обволакивающее</a:t>
            </a:r>
            <a:r>
              <a:rPr lang="ru-RU" sz="1400" dirty="0" smtClean="0"/>
              <a:t>.</a:t>
            </a:r>
            <a:endParaRPr lang="ru-RU" sz="1400" b="1" dirty="0" smtClean="0"/>
          </a:p>
          <a:p>
            <a:r>
              <a:rPr lang="ru-RU" sz="1400" b="1" dirty="0" smtClean="0"/>
              <a:t>Сервировка </a:t>
            </a:r>
            <a:r>
              <a:rPr lang="ru-RU" sz="1400" b="1" dirty="0"/>
              <a:t>и подача:</a:t>
            </a:r>
            <a:endParaRPr lang="ru-RU" sz="1400" dirty="0"/>
          </a:p>
          <a:p>
            <a:r>
              <a:rPr lang="ru-RU" sz="1400" dirty="0"/>
              <a:t>Рекомендуется подавать при 10-12°С к </a:t>
            </a:r>
            <a:r>
              <a:rPr lang="ru-RU" sz="1400" dirty="0" err="1"/>
              <a:t>тирамису</a:t>
            </a:r>
            <a:r>
              <a:rPr lang="ru-RU" sz="1400" dirty="0"/>
              <a:t>, выпечке, фруктовому салату, соленым фисташкам, мороженому и голубым сырам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dirty="0" err="1"/>
              <a:t>Алк</a:t>
            </a:r>
            <a:r>
              <a:rPr lang="ru-RU" sz="1400" dirty="0"/>
              <a:t>.: 16 % об.</a:t>
            </a:r>
          </a:p>
          <a:p>
            <a:r>
              <a:rPr lang="ru-RU" sz="1400" dirty="0"/>
              <a:t>Сахар, г/дм3: 160</a:t>
            </a:r>
          </a:p>
          <a:p>
            <a:r>
              <a:rPr lang="ru-RU" sz="1400" dirty="0"/>
              <a:t>Емкость, л: 0,25; 0,375;</a:t>
            </a:r>
          </a:p>
          <a:p>
            <a:r>
              <a:rPr lang="ru-RU" sz="1400" dirty="0"/>
              <a:t>0,75; 1,4</a:t>
            </a:r>
            <a:endParaRPr lang="ru-RU" sz="1400" dirty="0" smtClean="0"/>
          </a:p>
          <a:p>
            <a:endParaRPr lang="ru-RU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636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477395" y="5361784"/>
            <a:ext cx="664464" cy="6309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360828" y="5729022"/>
            <a:ext cx="813816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302396" y="5262239"/>
            <a:ext cx="832104" cy="335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 smtClean="0">
              <a:latin typeface="Trebuchet MS" panose="020B0603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237132" y="5369856"/>
            <a:ext cx="886968" cy="235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165848" y="5422402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07030" y="5361784"/>
            <a:ext cx="813816" cy="569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452275" y="6024846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700" dirty="0" smtClean="0">
                <a:latin typeface="Trebuchet MS" panose="020B0603020202020204" pitchFamily="34" charset="0"/>
              </a:rPr>
              <a:t>. </a:t>
            </a: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3976709" y="1586750"/>
            <a:ext cx="26513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00" b="1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  <a:p>
            <a:endParaRPr lang="ru-RU" sz="1000" dirty="0" smtClean="0"/>
          </a:p>
          <a:p>
            <a:endParaRPr lang="ru-RU" sz="10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377034" y="598486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СПЕЦИАЛЬНЫЕ ВЫДЕРЖАННЫЕ ВИНА АО </a:t>
            </a:r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«СОЛНЕЧНАЯ ДОЛИНА»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31" y="1403530"/>
            <a:ext cx="1916999" cy="301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Прямоугольник 26"/>
          <p:cNvSpPr/>
          <p:nvPr/>
        </p:nvSpPr>
        <p:spPr>
          <a:xfrm>
            <a:off x="2374900" y="1469455"/>
            <a:ext cx="7315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ЧЕРНЫЙ ПОЛКОВНИК</a:t>
            </a:r>
          </a:p>
          <a:p>
            <a:r>
              <a:rPr lang="ru-RU" sz="1400" dirty="0" smtClean="0"/>
              <a:t>Ликерное вино выдержанное красное    </a:t>
            </a:r>
            <a:r>
              <a:rPr lang="ru-RU" sz="1400" dirty="0"/>
              <a:t>с защищенным географическим указанием «КРЫМ»</a:t>
            </a:r>
            <a:endParaRPr lang="en-US" sz="1400" dirty="0"/>
          </a:p>
          <a:p>
            <a:endParaRPr lang="ru-RU" sz="1400" b="1" dirty="0" smtClean="0"/>
          </a:p>
          <a:p>
            <a:r>
              <a:rPr lang="ru-RU" sz="1400" b="1" dirty="0"/>
              <a:t>Сорта винограда:</a:t>
            </a:r>
            <a:endParaRPr lang="ru-RU" sz="1400" dirty="0"/>
          </a:p>
          <a:p>
            <a:r>
              <a:rPr lang="ru-RU" sz="1400" dirty="0" err="1"/>
              <a:t>Джеват</a:t>
            </a:r>
            <a:r>
              <a:rPr lang="ru-RU" sz="1400" dirty="0"/>
              <a:t> Кара, Эким Кара, </a:t>
            </a:r>
          </a:p>
          <a:p>
            <a:r>
              <a:rPr lang="ru-RU" sz="1400" dirty="0" err="1"/>
              <a:t>Кефесия</a:t>
            </a:r>
            <a:r>
              <a:rPr lang="ru-RU" sz="1400" dirty="0"/>
              <a:t>, Одесский черный, </a:t>
            </a:r>
            <a:r>
              <a:rPr lang="ru-RU" sz="1400" dirty="0" err="1"/>
              <a:t>Бастардо</a:t>
            </a:r>
            <a:r>
              <a:rPr lang="ru-RU" sz="1400" dirty="0"/>
              <a:t> </a:t>
            </a:r>
            <a:r>
              <a:rPr lang="ru-RU" sz="1400" dirty="0" err="1"/>
              <a:t>магарачский</a:t>
            </a:r>
            <a:r>
              <a:rPr lang="ru-RU" sz="1400" dirty="0"/>
              <a:t>, Каберне. Возраст лоз свыше 35 лет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b="1" dirty="0"/>
              <a:t>Выдержка:</a:t>
            </a:r>
            <a:endParaRPr lang="ru-RU" sz="1400" dirty="0"/>
          </a:p>
          <a:p>
            <a:r>
              <a:rPr lang="ru-RU" sz="1400" dirty="0"/>
              <a:t>В дубовых бочках </a:t>
            </a:r>
          </a:p>
          <a:p>
            <a:r>
              <a:rPr lang="ru-RU" sz="1400" dirty="0"/>
              <a:t>не менее 36 месяцев.</a:t>
            </a:r>
          </a:p>
          <a:p>
            <a:endParaRPr lang="ru-RU" sz="1400" b="1" dirty="0" smtClean="0"/>
          </a:p>
          <a:p>
            <a:r>
              <a:rPr lang="ru-RU" sz="1400" b="1" dirty="0" smtClean="0"/>
              <a:t>Дегустационное </a:t>
            </a:r>
            <a:endParaRPr lang="ru-RU" sz="1400" dirty="0"/>
          </a:p>
          <a:p>
            <a:r>
              <a:rPr lang="ru-RU" sz="1400" b="1" dirty="0"/>
              <a:t>описание:</a:t>
            </a:r>
            <a:endParaRPr lang="ru-RU" sz="1400" dirty="0"/>
          </a:p>
          <a:p>
            <a:r>
              <a:rPr lang="ru-RU" sz="1400" dirty="0"/>
              <a:t>Вино густого темно-рубинового цвета. Оно имеет сложный букет с тонами молочного ириса, шоколада, чернослива, и кофе мокко. Вкус экстрактивный, насыщенный, полный, </a:t>
            </a:r>
          </a:p>
          <a:p>
            <a:r>
              <a:rPr lang="ru-RU" sz="1400" dirty="0"/>
              <a:t>с привкусом молочного шоколада. Интенсивное, приятное, очень долгое теплое </a:t>
            </a:r>
          </a:p>
          <a:p>
            <a:r>
              <a:rPr lang="ru-RU" sz="1400" dirty="0"/>
              <a:t>послевкусие.</a:t>
            </a:r>
          </a:p>
          <a:p>
            <a:r>
              <a:rPr lang="ru-RU" sz="1400" b="1" dirty="0"/>
              <a:t>Сервировка и подача:</a:t>
            </a:r>
            <a:endParaRPr lang="ru-RU" sz="1400" dirty="0"/>
          </a:p>
          <a:p>
            <a:r>
              <a:rPr lang="ru-RU" sz="1400" dirty="0"/>
              <a:t>Рекомендуется подавать при 16-18°С к шоколаду, выпечке, фруктовому салату, а также к фисташкам и голубым сырам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dirty="0" err="1"/>
              <a:t>Алк</a:t>
            </a:r>
            <a:r>
              <a:rPr lang="ru-RU" sz="1400" dirty="0"/>
              <a:t>.: 17,5 % об.</a:t>
            </a:r>
          </a:p>
          <a:p>
            <a:r>
              <a:rPr lang="ru-RU" sz="1400" dirty="0"/>
              <a:t>Сахар, г/дм3: 110</a:t>
            </a:r>
          </a:p>
          <a:p>
            <a:r>
              <a:rPr lang="ru-RU" sz="1400" dirty="0"/>
              <a:t>Емкость, л: 0,25; 0,375; 0,75; 1,4; 1,5; 3,0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7852" y="2957621"/>
            <a:ext cx="1507830" cy="108471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31" y="4606274"/>
            <a:ext cx="1513778" cy="107705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3969" y="1675300"/>
            <a:ext cx="792088" cy="109780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6984" y="4904705"/>
            <a:ext cx="1080120" cy="148399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868" y="5732203"/>
            <a:ext cx="936103" cy="109945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71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Винодельческое предприятие СОЛНЕЧНАЯ ДОЛИНА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43431" y="1490698"/>
            <a:ext cx="903833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latin typeface="Trebuchet MS" panose="020B0603020202020204" pitchFamily="34" charset="0"/>
              </a:rPr>
              <a:t>История Солнечной Долины</a:t>
            </a:r>
            <a:endParaRPr lang="ru-RU" sz="1400" dirty="0">
              <a:latin typeface="Trebuchet MS" panose="020B0603020202020204" pitchFamily="34" charset="0"/>
            </a:endParaRPr>
          </a:p>
          <a:p>
            <a:r>
              <a:rPr lang="ru-RU" sz="1400" dirty="0">
                <a:latin typeface="Trebuchet MS" panose="020B0603020202020204" pitchFamily="34" charset="0"/>
              </a:rPr>
              <a:t>– 1804 г. – Екатерина Великая поручила Академику Палласу высадить виноградники в с. Козы (ныне Солнечная Долина);</a:t>
            </a:r>
          </a:p>
          <a:p>
            <a:r>
              <a:rPr lang="ru-RU" sz="1400" dirty="0">
                <a:latin typeface="Trebuchet MS" panose="020B0603020202020204" pitchFamily="34" charset="0"/>
              </a:rPr>
              <a:t>– 1866 г. – виноградники Солнечной Долины внесены в «Топографию всех известных виноградников» как одни из лучших в мире. Автор Андре </a:t>
            </a:r>
            <a:r>
              <a:rPr lang="ru-RU" sz="1400" dirty="0" err="1">
                <a:latin typeface="Trebuchet MS" panose="020B0603020202020204" pitchFamily="34" charset="0"/>
              </a:rPr>
              <a:t>Жюллен</a:t>
            </a:r>
            <a:r>
              <a:rPr lang="ru-RU" sz="1400" dirty="0">
                <a:latin typeface="Trebuchet MS" panose="020B0603020202020204" pitchFamily="34" charset="0"/>
              </a:rPr>
              <a:t>;</a:t>
            </a:r>
          </a:p>
          <a:p>
            <a:r>
              <a:rPr lang="ru-RU" sz="1400" dirty="0">
                <a:latin typeface="Trebuchet MS" panose="020B0603020202020204" pitchFamily="34" charset="0"/>
              </a:rPr>
              <a:t>– 1888 г. – по поручению князя Горчакова К.А. и под руководством Голицына Л.С. начинается строительство винных подвалов «</a:t>
            </a:r>
            <a:r>
              <a:rPr lang="ru-RU" sz="1400" dirty="0" err="1">
                <a:latin typeface="Trebuchet MS" panose="020B0603020202020204" pitchFamily="34" charset="0"/>
              </a:rPr>
              <a:t>Архадерессе</a:t>
            </a:r>
            <a:r>
              <a:rPr lang="ru-RU" sz="1400" dirty="0">
                <a:latin typeface="Trebuchet MS" panose="020B0603020202020204" pitchFamily="34" charset="0"/>
              </a:rPr>
              <a:t>»;</a:t>
            </a:r>
          </a:p>
          <a:p>
            <a:r>
              <a:rPr lang="ru-RU" sz="1400" dirty="0">
                <a:latin typeface="Trebuchet MS" panose="020B0603020202020204" pitchFamily="34" charset="0"/>
              </a:rPr>
              <a:t>– 1956-1974 гг. – образование комбината «Массандра» с введением в его состав совхоза «Солнечная Долина»;</a:t>
            </a:r>
          </a:p>
          <a:p>
            <a:r>
              <a:rPr lang="ru-RU" sz="1400" dirty="0">
                <a:latin typeface="Trebuchet MS" panose="020B0603020202020204" pitchFamily="34" charset="0"/>
              </a:rPr>
              <a:t>– 1981 г. – совхоз «Солнечная Долина» становится самостоятельным предприятием;</a:t>
            </a:r>
          </a:p>
          <a:p>
            <a:r>
              <a:rPr lang="ru-RU" sz="1400" dirty="0">
                <a:latin typeface="Trebuchet MS" panose="020B0603020202020204" pitchFamily="34" charset="0"/>
              </a:rPr>
              <a:t>– 2001 г. – создание АО «Солнечная Долина»;</a:t>
            </a:r>
          </a:p>
          <a:p>
            <a:r>
              <a:rPr lang="ru-RU" sz="1400" dirty="0">
                <a:latin typeface="Trebuchet MS" panose="020B0603020202020204" pitchFamily="34" charset="0"/>
              </a:rPr>
              <a:t>– 2002 г. – по наше время – реконструкция винодельни, установка современного оборудования фирм «</a:t>
            </a:r>
            <a:r>
              <a:rPr lang="ru-RU" sz="1400" dirty="0" err="1">
                <a:latin typeface="Trebuchet MS" panose="020B0603020202020204" pitchFamily="34" charset="0"/>
              </a:rPr>
              <a:t>Diemme</a:t>
            </a:r>
            <a:r>
              <a:rPr lang="ru-RU" sz="1400" dirty="0">
                <a:latin typeface="Trebuchet MS" panose="020B0603020202020204" pitchFamily="34" charset="0"/>
              </a:rPr>
              <a:t>», «</a:t>
            </a:r>
            <a:r>
              <a:rPr lang="ru-RU" sz="1400" dirty="0" err="1">
                <a:latin typeface="Trebuchet MS" panose="020B0603020202020204" pitchFamily="34" charset="0"/>
              </a:rPr>
              <a:t>Padovan</a:t>
            </a:r>
            <a:r>
              <a:rPr lang="ru-RU" sz="1400" dirty="0">
                <a:latin typeface="Trebuchet MS" panose="020B0603020202020204" pitchFamily="34" charset="0"/>
              </a:rPr>
              <a:t>», закладка новых виноградников.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4412143"/>
            <a:ext cx="1794759" cy="244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4548695"/>
            <a:ext cx="3333731" cy="217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0" y="4583352"/>
            <a:ext cx="2667000" cy="209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2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327900" y="5476116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071458" y="5262239"/>
            <a:ext cx="890016" cy="3072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43431" y="1490698"/>
            <a:ext cx="9038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400" dirty="0" smtClean="0">
              <a:latin typeface="Trebuchet MS" panose="020B0603020202020204" pitchFamily="34" charset="0"/>
            </a:endParaRPr>
          </a:p>
          <a:p>
            <a:endParaRPr lang="ru-RU" sz="1400" dirty="0">
              <a:latin typeface="Trebuchet MS" panose="020B0603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20176" y="1137256"/>
            <a:ext cx="928484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>
              <a:latin typeface="Trebuchet MS" panose="020B0603020202020204" pitchFamily="34" charset="0"/>
            </a:endParaRPr>
          </a:p>
          <a:p>
            <a:r>
              <a:rPr lang="ru-RU" sz="1200" b="1" dirty="0" err="1" smtClean="0">
                <a:latin typeface="Trebuchet MS" panose="020B0603020202020204" pitchFamily="34" charset="0"/>
              </a:rPr>
              <a:t>Терруар</a:t>
            </a:r>
            <a:r>
              <a:rPr lang="ru-RU" sz="1200" b="1" dirty="0" smtClean="0">
                <a:latin typeface="Trebuchet MS" panose="020B0603020202020204" pitchFamily="34" charset="0"/>
              </a:rPr>
              <a:t> </a:t>
            </a:r>
            <a:r>
              <a:rPr lang="ru-RU" sz="1200" b="1" dirty="0">
                <a:latin typeface="Trebuchet MS" panose="020B0603020202020204" pitchFamily="34" charset="0"/>
              </a:rPr>
              <a:t>Солнечной </a:t>
            </a:r>
            <a:r>
              <a:rPr lang="ru-RU" sz="1200" b="1" dirty="0" smtClean="0">
                <a:latin typeface="Trebuchet MS" panose="020B0603020202020204" pitchFamily="34" charset="0"/>
              </a:rPr>
              <a:t>Долины</a:t>
            </a:r>
          </a:p>
          <a:p>
            <a:endParaRPr lang="ru-RU" sz="1200" dirty="0">
              <a:latin typeface="Trebuchet MS" panose="020B0603020202020204" pitchFamily="34" charset="0"/>
            </a:endParaRPr>
          </a:p>
          <a:p>
            <a:r>
              <a:rPr lang="ru-RU" sz="1200" dirty="0">
                <a:latin typeface="Trebuchet MS" panose="020B0603020202020204" pitchFamily="34" charset="0"/>
              </a:rPr>
              <a:t>Многие факторы влияют на созревание виноградной ягоды – высота над уровнем моря, количество солнечного тепла, сумма активных температур, экспозиция участков, химический и механический состав почвы. Климат Солнечной Долины напоминает пустыню. Сухое жаркое лето с суммой активных температур до </a:t>
            </a:r>
            <a:r>
              <a:rPr lang="ru-RU" sz="1200" dirty="0" smtClean="0">
                <a:latin typeface="Trebuchet MS" panose="020B0603020202020204" pitchFamily="34" charset="0"/>
              </a:rPr>
              <a:t>4 000 </a:t>
            </a:r>
            <a:r>
              <a:rPr lang="ru-RU" sz="1200" dirty="0">
                <a:latin typeface="Trebuchet MS" panose="020B0603020202020204" pitchFamily="34" charset="0"/>
              </a:rPr>
              <a:t>⁰С (в отдельные годы до </a:t>
            </a:r>
            <a:r>
              <a:rPr lang="ru-RU" sz="1200" dirty="0" smtClean="0">
                <a:latin typeface="Trebuchet MS" panose="020B0603020202020204" pitchFamily="34" charset="0"/>
              </a:rPr>
              <a:t>4 500 </a:t>
            </a:r>
            <a:r>
              <a:rPr lang="ru-RU" sz="1200" dirty="0">
                <a:latin typeface="Trebuchet MS" panose="020B0603020202020204" pitchFamily="34" charset="0"/>
              </a:rPr>
              <a:t>⁰С), активная солнечная радиация до 270-280 дней в году, осадки в основном в осенне-зимний период (летом в виде случайных ливней). Сумма годовых осадков 200-300 мм в год</a:t>
            </a:r>
            <a:r>
              <a:rPr lang="ru-RU" sz="1200" dirty="0" smtClean="0">
                <a:latin typeface="Trebuchet MS" panose="020B0603020202020204" pitchFamily="34" charset="0"/>
              </a:rPr>
              <a:t>.</a:t>
            </a:r>
          </a:p>
          <a:p>
            <a:endParaRPr lang="ru-RU" sz="1200" dirty="0">
              <a:latin typeface="Trebuchet MS" panose="020B0603020202020204" pitchFamily="34" charset="0"/>
            </a:endParaRPr>
          </a:p>
          <a:p>
            <a:endParaRPr lang="ru-RU" sz="1200" dirty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endParaRPr lang="ru-RU" sz="1200" b="1" dirty="0" smtClean="0">
              <a:latin typeface="Trebuchet MS" panose="020B0603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64706" y="583258"/>
            <a:ext cx="87080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000" dirty="0" smtClean="0">
                <a:solidFill>
                  <a:schemeClr val="bg1"/>
                </a:solidFill>
              </a:rPr>
              <a:t>Винодельческое </a:t>
            </a:r>
            <a:r>
              <a:rPr lang="ru-RU" sz="3000" dirty="0">
                <a:solidFill>
                  <a:schemeClr val="bg1"/>
                </a:solidFill>
              </a:rPr>
              <a:t>предприятие СОЛНЕЧНАЯ ДОЛИНА</a:t>
            </a:r>
          </a:p>
        </p:txBody>
      </p:sp>
      <p:pic>
        <p:nvPicPr>
          <p:cNvPr id="22" name="Picture 2" descr="C:\Users\PopkovR\Desktop\СД\POSM, Презентации, Фото, Технологии\1289023484_krim_map.jp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3999" y="5436241"/>
            <a:ext cx="2563184" cy="159750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82" y="3360631"/>
            <a:ext cx="25146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Рисунок 1" descr="https://avatars.mds.yandex.net/get-zen_doc/44645/pub_5b1271dcc33bcc00a9d4426f_5b1271f0f03173b88cbf26f4/scale_6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11" y="4055728"/>
            <a:ext cx="3619533" cy="241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3" descr="https://avatars.mds.yandex.net/get-zen_doc/59923/pub_5b1271dcc33bcc00a9d4426f_5b1271f079885e2be4c0105c/scale_6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00" y="2777559"/>
            <a:ext cx="3201366" cy="24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9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327900" y="5476116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071458" y="5262239"/>
            <a:ext cx="890016" cy="3072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43431" y="1490698"/>
            <a:ext cx="9038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400" dirty="0" smtClean="0">
              <a:latin typeface="Trebuchet MS" panose="020B0603020202020204" pitchFamily="34" charset="0"/>
            </a:endParaRPr>
          </a:p>
          <a:p>
            <a:endParaRPr lang="ru-RU" sz="1400" dirty="0">
              <a:latin typeface="Trebuchet MS" panose="020B0603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76329" y="1240521"/>
            <a:ext cx="86565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b="1" dirty="0" smtClean="0">
              <a:latin typeface="Trebuchet MS" panose="020B0603020202020204" pitchFamily="34" charset="0"/>
            </a:endParaRPr>
          </a:p>
          <a:p>
            <a:r>
              <a:rPr lang="ru-RU" sz="1200" b="1" dirty="0" smtClean="0">
                <a:latin typeface="Trebuchet MS" panose="020B0603020202020204" pitchFamily="34" charset="0"/>
              </a:rPr>
              <a:t>Почвы </a:t>
            </a:r>
            <a:r>
              <a:rPr lang="ru-RU" sz="1200" b="1" dirty="0">
                <a:latin typeface="Trebuchet MS" panose="020B0603020202020204" pitchFamily="34" charset="0"/>
              </a:rPr>
              <a:t>Солнечной </a:t>
            </a:r>
            <a:r>
              <a:rPr lang="ru-RU" sz="1200" b="1" dirty="0" smtClean="0">
                <a:latin typeface="Trebuchet MS" panose="020B0603020202020204" pitchFamily="34" charset="0"/>
              </a:rPr>
              <a:t>Долины</a:t>
            </a:r>
          </a:p>
          <a:p>
            <a:endParaRPr lang="ru-RU" sz="1200" dirty="0">
              <a:latin typeface="Trebuchet MS" panose="020B0603020202020204" pitchFamily="34" charset="0"/>
            </a:endParaRPr>
          </a:p>
          <a:p>
            <a:r>
              <a:rPr lang="ru-RU" sz="1200" dirty="0">
                <a:latin typeface="Trebuchet MS" panose="020B0603020202020204" pitchFamily="34" charset="0"/>
              </a:rPr>
              <a:t>– сформированы на обломках горных пород;</a:t>
            </a:r>
          </a:p>
          <a:p>
            <a:r>
              <a:rPr lang="ru-RU" sz="1200" dirty="0">
                <a:latin typeface="Trebuchet MS" panose="020B0603020202020204" pitchFamily="34" charset="0"/>
              </a:rPr>
              <a:t>– песчано-карбонатные материнские породы – это сланцевые хрящеватые глины.</a:t>
            </a:r>
          </a:p>
          <a:p>
            <a:r>
              <a:rPr lang="ru-RU" sz="1200" dirty="0">
                <a:latin typeface="Trebuchet MS" panose="020B0603020202020204" pitchFamily="34" charset="0"/>
              </a:rPr>
              <a:t>Очень сильно влияют на созревание винограда климатические </a:t>
            </a:r>
            <a:r>
              <a:rPr lang="ru-RU" sz="1200" dirty="0" err="1">
                <a:latin typeface="Trebuchet MS" panose="020B0603020202020204" pitchFamily="34" charset="0"/>
              </a:rPr>
              <a:t>микрозоны</a:t>
            </a:r>
            <a:r>
              <a:rPr lang="ru-RU" sz="1200" dirty="0">
                <a:latin typeface="Trebuchet MS" panose="020B0603020202020204" pitchFamily="34" charset="0"/>
              </a:rPr>
              <a:t>, направление склона, защищенность от ветров и естественное содержание минералов</a:t>
            </a:r>
            <a:r>
              <a:rPr lang="ru-RU" sz="1200" dirty="0" smtClean="0">
                <a:latin typeface="Trebuchet MS" panose="020B0603020202020204" pitchFamily="34" charset="0"/>
              </a:rPr>
              <a:t>.</a:t>
            </a:r>
          </a:p>
          <a:p>
            <a:endParaRPr lang="ru-RU" sz="1200" dirty="0">
              <a:latin typeface="Trebuchet MS" panose="020B0603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864" y="2749337"/>
            <a:ext cx="1565694" cy="215250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1137" y="2749336"/>
            <a:ext cx="3140632" cy="215250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Прямоугольник 3"/>
          <p:cNvSpPr/>
          <p:nvPr/>
        </p:nvSpPr>
        <p:spPr>
          <a:xfrm>
            <a:off x="864706" y="583258"/>
            <a:ext cx="87080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</a:rPr>
              <a:t>Винодельческое предприятие СОЛНЕЧНАЯ ДОЛИНА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329" y="2749336"/>
            <a:ext cx="3074198" cy="215250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26" name="Рисунок 6" descr="https://avatars.mds.yandex.net/get-zen_doc/197997/pub_5b1271dcc33bcc00a9d4426f_5b1271f01410c34e92daf1d1/scale_60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24" y="5226130"/>
            <a:ext cx="1916608" cy="127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Рисунок 7" descr="https://avatars.mds.yandex.net/get-zen_doc/51081/pub_5b1271dcc33bcc00a9d4426f_5b1271f23c50f776ea732934/scale_60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087" y="5244083"/>
            <a:ext cx="18923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Рисунок 8" descr="https://avatars.mds.yandex.net/get-zen_doc/119454/pub_5b1271dcc33bcc00a9d4426f_5b1271f27ddde8d404eadff5/scale_6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915" y="5226130"/>
            <a:ext cx="19748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Рисунок 3" descr="https://avatars.mds.yandex.net/get-zen_doc/59923/pub_5b1271dcc33bcc00a9d4426f_5b1271f079885e2be4c0105c/scale_60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30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13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327900" y="5476116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071458" y="5262239"/>
            <a:ext cx="890016" cy="3072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43431" y="1490698"/>
            <a:ext cx="9038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400" dirty="0" smtClean="0">
              <a:latin typeface="Trebuchet MS" panose="020B0603020202020204" pitchFamily="34" charset="0"/>
            </a:endParaRPr>
          </a:p>
          <a:p>
            <a:endParaRPr lang="ru-RU" sz="1400" dirty="0">
              <a:latin typeface="Trebuchet MS" panose="020B0603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76329" y="1415208"/>
            <a:ext cx="92848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400" dirty="0">
              <a:latin typeface="Trebuchet MS" panose="020B0603020202020204" pitchFamily="34" charset="0"/>
            </a:endParaRPr>
          </a:p>
          <a:p>
            <a:r>
              <a:rPr lang="ru-RU" sz="1400" b="1" dirty="0">
                <a:latin typeface="Trebuchet MS" panose="020B0603020202020204" pitchFamily="34" charset="0"/>
              </a:rPr>
              <a:t>Виноградники Солнечной </a:t>
            </a:r>
            <a:r>
              <a:rPr lang="ru-RU" sz="1400" b="1" dirty="0" smtClean="0">
                <a:latin typeface="Trebuchet MS" panose="020B0603020202020204" pitchFamily="34" charset="0"/>
              </a:rPr>
              <a:t>Долины</a:t>
            </a:r>
          </a:p>
          <a:p>
            <a:endParaRPr lang="ru-RU" sz="1400" b="1" dirty="0" smtClean="0">
              <a:latin typeface="Trebuchet MS" panose="020B0603020202020204" pitchFamily="34" charset="0"/>
            </a:endParaRPr>
          </a:p>
          <a:p>
            <a:r>
              <a:rPr lang="ru-RU" sz="1400" dirty="0"/>
              <a:t>70 га лучших </a:t>
            </a:r>
            <a:r>
              <a:rPr lang="ru-RU" sz="1400" dirty="0" err="1"/>
              <a:t>терруаров</a:t>
            </a:r>
            <a:r>
              <a:rPr lang="ru-RU" sz="1400" dirty="0"/>
              <a:t> заняты автохтонными сортами, которые возделываются в промышленных насаждениях более 100 лет и сохранились только в Солнечной Долине. </a:t>
            </a:r>
            <a:r>
              <a:rPr lang="ru-RU" sz="1400" dirty="0" smtClean="0"/>
              <a:t>Возраст виноградных </a:t>
            </a:r>
            <a:r>
              <a:rPr lang="ru-RU" sz="1400" dirty="0"/>
              <a:t>лоз </a:t>
            </a:r>
            <a:r>
              <a:rPr lang="ru-RU" sz="1400" dirty="0" smtClean="0"/>
              <a:t> достигает  30-35 </a:t>
            </a:r>
            <a:r>
              <a:rPr lang="ru-RU" sz="1400" dirty="0"/>
              <a:t>лет.</a:t>
            </a:r>
          </a:p>
          <a:p>
            <a:endParaRPr lang="ru-RU" sz="1400" b="1" dirty="0">
              <a:latin typeface="Trebuchet MS" panose="020B0603020202020204" pitchFamily="34" charset="0"/>
            </a:endParaRPr>
          </a:p>
          <a:p>
            <a:endParaRPr lang="ru-RU" sz="1400" dirty="0">
              <a:latin typeface="Trebuchet MS" panose="020B0603020202020204" pitchFamily="34" charset="0"/>
            </a:endParaRPr>
          </a:p>
          <a:p>
            <a:endParaRPr lang="ru-RU" sz="1400" dirty="0">
              <a:latin typeface="Trebuchet MS" panose="020B0603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64706" y="583258"/>
            <a:ext cx="87080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</a:rPr>
              <a:t>Винодельческое предприятие СОЛНЕЧНАЯ ДОЛИНА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32" y="2727637"/>
            <a:ext cx="2579847" cy="171989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570" y="2727637"/>
            <a:ext cx="2561125" cy="170741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Прямоугольник 4"/>
          <p:cNvSpPr/>
          <p:nvPr/>
        </p:nvSpPr>
        <p:spPr>
          <a:xfrm>
            <a:off x="779733" y="4621022"/>
            <a:ext cx="88780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/>
              <a:t>Автохтонные сорта: </a:t>
            </a:r>
            <a:endParaRPr lang="ru-RU" sz="1400" b="1" dirty="0" smtClean="0"/>
          </a:p>
          <a:p>
            <a:endParaRPr lang="ru-RU" sz="1400" b="1" dirty="0"/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/>
              <a:t>белые: </a:t>
            </a:r>
            <a:r>
              <a:rPr lang="ru-RU" sz="1400" dirty="0" err="1"/>
              <a:t>Кокур</a:t>
            </a:r>
            <a:r>
              <a:rPr lang="ru-RU" sz="1400" dirty="0"/>
              <a:t>, Сары </a:t>
            </a:r>
            <a:r>
              <a:rPr lang="ru-RU" sz="1400" dirty="0" err="1"/>
              <a:t>Пандас</a:t>
            </a:r>
            <a:r>
              <a:rPr lang="ru-RU" sz="1400" dirty="0"/>
              <a:t>, Кок </a:t>
            </a:r>
            <a:r>
              <a:rPr lang="ru-RU" sz="1400" dirty="0" err="1"/>
              <a:t>Пандас</a:t>
            </a:r>
            <a:r>
              <a:rPr lang="ru-RU" sz="1400" dirty="0"/>
              <a:t>, </a:t>
            </a:r>
            <a:r>
              <a:rPr lang="ru-RU" sz="1400" dirty="0" err="1"/>
              <a:t>Капсельский</a:t>
            </a:r>
            <a:r>
              <a:rPr lang="ru-RU" sz="1400" dirty="0"/>
              <a:t> белый, </a:t>
            </a:r>
            <a:r>
              <a:rPr lang="ru-RU" sz="1400" dirty="0" err="1"/>
              <a:t>Солдайя</a:t>
            </a:r>
            <a:r>
              <a:rPr lang="ru-RU" sz="1400" dirty="0"/>
              <a:t>;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/>
              <a:t>красные: </a:t>
            </a:r>
            <a:r>
              <a:rPr lang="ru-RU" sz="1400" dirty="0" err="1"/>
              <a:t>Кефесия</a:t>
            </a:r>
            <a:r>
              <a:rPr lang="ru-RU" sz="1400" dirty="0"/>
              <a:t>, Крона, </a:t>
            </a:r>
            <a:r>
              <a:rPr lang="ru-RU" sz="1400" dirty="0" err="1"/>
              <a:t>Джеват</a:t>
            </a:r>
            <a:r>
              <a:rPr lang="ru-RU" sz="1400" dirty="0"/>
              <a:t> Кара, Эким Кара, </a:t>
            </a:r>
            <a:r>
              <a:rPr lang="ru-RU" sz="1400" dirty="0" err="1"/>
              <a:t>Бастардо</a:t>
            </a:r>
            <a:r>
              <a:rPr lang="ru-RU" sz="1400" dirty="0"/>
              <a:t> </a:t>
            </a:r>
            <a:r>
              <a:rPr lang="ru-RU" sz="1400" dirty="0" err="1"/>
              <a:t>Магарачский</a:t>
            </a:r>
            <a:r>
              <a:rPr lang="ru-RU" sz="1400" dirty="0"/>
              <a:t>, </a:t>
            </a:r>
            <a:r>
              <a:rPr lang="ru-RU" sz="1400" dirty="0" smtClean="0"/>
              <a:t>Одесский </a:t>
            </a:r>
            <a:r>
              <a:rPr lang="ru-RU" sz="1400" dirty="0"/>
              <a:t>черный</a:t>
            </a:r>
            <a:r>
              <a:rPr lang="ru-RU" sz="1400" dirty="0" smtClean="0"/>
              <a:t>;</a:t>
            </a:r>
          </a:p>
          <a:p>
            <a:pPr algn="just">
              <a:lnSpc>
                <a:spcPct val="150000"/>
              </a:lnSpc>
            </a:pPr>
            <a:endParaRPr lang="ru-RU" sz="1400" dirty="0"/>
          </a:p>
          <a:p>
            <a:pPr algn="just">
              <a:lnSpc>
                <a:spcPct val="150000"/>
              </a:lnSpc>
            </a:pPr>
            <a:r>
              <a:rPr lang="ru-RU" sz="1400" b="1" dirty="0"/>
              <a:t>Е</a:t>
            </a:r>
            <a:r>
              <a:rPr lang="ru-RU" sz="1400" b="1" dirty="0" smtClean="0"/>
              <a:t>вропейские </a:t>
            </a:r>
            <a:r>
              <a:rPr lang="ru-RU" sz="1400" b="1" dirty="0"/>
              <a:t>сорта </a:t>
            </a:r>
            <a:r>
              <a:rPr lang="ru-RU" sz="1400" b="1" dirty="0" smtClean="0"/>
              <a:t>:   </a:t>
            </a:r>
            <a:r>
              <a:rPr lang="ru-RU" sz="1400" dirty="0" err="1" smtClean="0"/>
              <a:t>Фурминт</a:t>
            </a:r>
            <a:r>
              <a:rPr lang="ru-RU" sz="1400" dirty="0"/>
              <a:t>, </a:t>
            </a:r>
            <a:r>
              <a:rPr lang="ru-RU" sz="1400" dirty="0" smtClean="0"/>
              <a:t> </a:t>
            </a:r>
            <a:r>
              <a:rPr lang="ru-RU" sz="1400" dirty="0" err="1" smtClean="0"/>
              <a:t>Гарс</a:t>
            </a:r>
            <a:r>
              <a:rPr lang="ru-RU" sz="1400" dirty="0" smtClean="0"/>
              <a:t> </a:t>
            </a:r>
            <a:r>
              <a:rPr lang="ru-RU" sz="1400" dirty="0"/>
              <a:t>Левелю, </a:t>
            </a:r>
            <a:r>
              <a:rPr lang="ru-RU" sz="1400" dirty="0" smtClean="0"/>
              <a:t>Сира</a:t>
            </a:r>
            <a:r>
              <a:rPr lang="ru-RU" sz="1400" dirty="0"/>
              <a:t>, </a:t>
            </a:r>
            <a:r>
              <a:rPr lang="ru-RU" sz="1400" dirty="0" smtClean="0"/>
              <a:t> Мерло, Каберне</a:t>
            </a:r>
            <a:r>
              <a:rPr lang="ru-RU" sz="1400" dirty="0"/>
              <a:t>, </a:t>
            </a:r>
            <a:r>
              <a:rPr lang="ru-RU" sz="1400" dirty="0" smtClean="0"/>
              <a:t> </a:t>
            </a:r>
            <a:r>
              <a:rPr lang="ru-RU" sz="1400" dirty="0" err="1" smtClean="0"/>
              <a:t>Алиготе</a:t>
            </a:r>
            <a:r>
              <a:rPr lang="ru-RU" sz="1400" dirty="0"/>
              <a:t>, </a:t>
            </a:r>
            <a:r>
              <a:rPr lang="ru-RU" sz="1400" dirty="0" smtClean="0"/>
              <a:t> </a:t>
            </a:r>
            <a:r>
              <a:rPr lang="ru-RU" sz="1400" dirty="0" err="1" smtClean="0"/>
              <a:t>Ркацители</a:t>
            </a:r>
            <a:r>
              <a:rPr lang="ru-RU" sz="1400" dirty="0"/>
              <a:t>.  </a:t>
            </a:r>
          </a:p>
        </p:txBody>
      </p:sp>
      <p:pic>
        <p:nvPicPr>
          <p:cNvPr id="3074" name="Рисунок 5" descr="https://avatars.mds.yandex.net/get-zen_doc/230233/pub_5b1271dcc33bcc00a9d4426f_5b1271f0bcf1bcfca3f835eb/scale_6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619" y="2748044"/>
            <a:ext cx="2543955" cy="169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9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327900" y="5476116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071458" y="5262239"/>
            <a:ext cx="890016" cy="3072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43431" y="1490698"/>
            <a:ext cx="9038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400" dirty="0" smtClean="0">
              <a:latin typeface="Trebuchet MS" panose="020B0603020202020204" pitchFamily="34" charset="0"/>
            </a:endParaRPr>
          </a:p>
          <a:p>
            <a:endParaRPr lang="ru-RU" sz="1400" dirty="0">
              <a:latin typeface="Trebuchet MS" panose="020B0603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76329" y="1240521"/>
            <a:ext cx="928484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>
              <a:latin typeface="Trebuchet MS" panose="020B0603020202020204" pitchFamily="34" charset="0"/>
            </a:endParaRPr>
          </a:p>
          <a:p>
            <a:r>
              <a:rPr lang="ru-RU" sz="1400" b="1" dirty="0">
                <a:latin typeface="Trebuchet MS" panose="020B0603020202020204" pitchFamily="34" charset="0"/>
              </a:rPr>
              <a:t>Виноградники Солнечной </a:t>
            </a:r>
            <a:r>
              <a:rPr lang="ru-RU" sz="1400" b="1" dirty="0" smtClean="0">
                <a:latin typeface="Trebuchet MS" panose="020B0603020202020204" pitchFamily="34" charset="0"/>
              </a:rPr>
              <a:t>Долины</a:t>
            </a:r>
          </a:p>
          <a:p>
            <a:endParaRPr lang="ru-RU" sz="1300" dirty="0">
              <a:latin typeface="Trebuchet MS" panose="020B0603020202020204" pitchFamily="34" charset="0"/>
            </a:endParaRPr>
          </a:p>
          <a:p>
            <a:r>
              <a:rPr lang="ru-RU" sz="1300" dirty="0">
                <a:latin typeface="Trebuchet MS" panose="020B0603020202020204" pitchFamily="34" charset="0"/>
              </a:rPr>
              <a:t>С 2001 г. виноградники закладывались с высокой плотностью посадки 4,5 тыс. саженцев на гектар на засухоустойчивых подвоях Рихтер и </a:t>
            </a:r>
            <a:r>
              <a:rPr lang="ru-RU" sz="1300" dirty="0" err="1">
                <a:latin typeface="Trebuchet MS" panose="020B0603020202020204" pitchFamily="34" charset="0"/>
              </a:rPr>
              <a:t>Рауджери</a:t>
            </a:r>
            <a:r>
              <a:rPr lang="ru-RU" sz="1300" dirty="0">
                <a:latin typeface="Trebuchet MS" panose="020B0603020202020204" pitchFamily="34" charset="0"/>
              </a:rPr>
              <a:t>, французскими клонами </a:t>
            </a:r>
            <a:r>
              <a:rPr lang="ru-RU" sz="1300" dirty="0" err="1">
                <a:latin typeface="Trebuchet MS" panose="020B0603020202020204" pitchFamily="34" charset="0"/>
              </a:rPr>
              <a:t>Шардоне</a:t>
            </a:r>
            <a:r>
              <a:rPr lang="ru-RU" sz="1300" dirty="0">
                <a:latin typeface="Trebuchet MS" panose="020B0603020202020204" pitchFamily="34" charset="0"/>
              </a:rPr>
              <a:t>, Каберне Совиньон, Мерло, Сира, </a:t>
            </a:r>
            <a:r>
              <a:rPr lang="ru-RU" sz="1300" dirty="0" err="1">
                <a:latin typeface="Trebuchet MS" panose="020B0603020202020204" pitchFamily="34" charset="0"/>
              </a:rPr>
              <a:t>Пино</a:t>
            </a:r>
            <a:r>
              <a:rPr lang="ru-RU" sz="1300" dirty="0">
                <a:latin typeface="Trebuchet MS" panose="020B0603020202020204" pitchFamily="34" charset="0"/>
              </a:rPr>
              <a:t> Нуар</a:t>
            </a:r>
            <a:r>
              <a:rPr lang="ru-RU" sz="1300" dirty="0" smtClean="0">
                <a:latin typeface="Trebuchet MS" panose="020B0603020202020204" pitchFamily="34" charset="0"/>
              </a:rPr>
              <a:t>.</a:t>
            </a:r>
          </a:p>
          <a:p>
            <a:endParaRPr lang="ru-RU" sz="1300" dirty="0">
              <a:latin typeface="Trebuchet MS" panose="020B0603020202020204" pitchFamily="34" charset="0"/>
            </a:endParaRPr>
          </a:p>
          <a:p>
            <a:r>
              <a:rPr lang="ru-RU" sz="1300" dirty="0">
                <a:latin typeface="Trebuchet MS" panose="020B0603020202020204" pitchFamily="34" charset="0"/>
              </a:rPr>
              <a:t>С 2014 г. по 2017 г. виноградники на площади 180 га высажены на засухоустойчивом сицилийском подвое </a:t>
            </a:r>
            <a:r>
              <a:rPr lang="ru-RU" sz="1300" dirty="0" err="1">
                <a:latin typeface="Trebuchet MS" panose="020B0603020202020204" pitchFamily="34" charset="0"/>
              </a:rPr>
              <a:t>Паульсен</a:t>
            </a:r>
            <a:r>
              <a:rPr lang="ru-RU" sz="1300" dirty="0">
                <a:latin typeface="Trebuchet MS" panose="020B0603020202020204" pitchFamily="34" charset="0"/>
              </a:rPr>
              <a:t> из питомника «</a:t>
            </a:r>
            <a:r>
              <a:rPr lang="ru-RU" sz="1300" dirty="0" err="1">
                <a:latin typeface="Trebuchet MS" panose="020B0603020202020204" pitchFamily="34" charset="0"/>
              </a:rPr>
              <a:t>Раушедо</a:t>
            </a:r>
            <a:r>
              <a:rPr lang="ru-RU" sz="1300" dirty="0">
                <a:latin typeface="Trebuchet MS" panose="020B0603020202020204" pitchFamily="34" charset="0"/>
              </a:rPr>
              <a:t>» (Италия), «</a:t>
            </a:r>
            <a:r>
              <a:rPr lang="ru-RU" sz="1300" dirty="0" err="1">
                <a:latin typeface="Trebuchet MS" panose="020B0603020202020204" pitchFamily="34" charset="0"/>
              </a:rPr>
              <a:t>Гийом</a:t>
            </a:r>
            <a:r>
              <a:rPr lang="ru-RU" sz="1300" dirty="0">
                <a:latin typeface="Trebuchet MS" panose="020B0603020202020204" pitchFamily="34" charset="0"/>
              </a:rPr>
              <a:t>» (Франция), а также осуществлена закладка саженцев из питомника </a:t>
            </a:r>
            <a:r>
              <a:rPr lang="ru-RU" sz="1300" dirty="0" err="1">
                <a:latin typeface="Trebuchet MS" panose="020B0603020202020204" pitchFamily="34" charset="0"/>
              </a:rPr>
              <a:t>Фаногория</a:t>
            </a:r>
            <a:r>
              <a:rPr lang="ru-RU" sz="1300" dirty="0">
                <a:latin typeface="Trebuchet MS" panose="020B0603020202020204" pitchFamily="34" charset="0"/>
              </a:rPr>
              <a:t> (Россия). Были высажены сорта </a:t>
            </a:r>
            <a:r>
              <a:rPr lang="ru-RU" sz="1300" dirty="0" err="1">
                <a:latin typeface="Trebuchet MS" panose="020B0603020202020204" pitchFamily="34" charset="0"/>
              </a:rPr>
              <a:t>Пти</a:t>
            </a:r>
            <a:r>
              <a:rPr lang="ru-RU" sz="1300" dirty="0">
                <a:latin typeface="Trebuchet MS" panose="020B0603020202020204" pitchFamily="34" charset="0"/>
              </a:rPr>
              <a:t> </a:t>
            </a:r>
            <a:r>
              <a:rPr lang="ru-RU" sz="1300" dirty="0" err="1">
                <a:latin typeface="Trebuchet MS" panose="020B0603020202020204" pitchFamily="34" charset="0"/>
              </a:rPr>
              <a:t>Вердо</a:t>
            </a:r>
            <a:r>
              <a:rPr lang="ru-RU" sz="1300" dirty="0">
                <a:latin typeface="Trebuchet MS" panose="020B0603020202020204" pitchFamily="34" charset="0"/>
              </a:rPr>
              <a:t>, </a:t>
            </a:r>
            <a:r>
              <a:rPr lang="ru-RU" sz="1300" dirty="0" err="1">
                <a:latin typeface="Trebuchet MS" panose="020B0603020202020204" pitchFamily="34" charset="0"/>
              </a:rPr>
              <a:t>Марселан</a:t>
            </a:r>
            <a:r>
              <a:rPr lang="ru-RU" sz="1300" dirty="0">
                <a:latin typeface="Trebuchet MS" panose="020B0603020202020204" pitchFamily="34" charset="0"/>
              </a:rPr>
              <a:t>, </a:t>
            </a:r>
            <a:r>
              <a:rPr lang="ru-RU" sz="1300" dirty="0" err="1">
                <a:latin typeface="Trebuchet MS" panose="020B0603020202020204" pitchFamily="34" charset="0"/>
              </a:rPr>
              <a:t>Кареньян</a:t>
            </a:r>
            <a:r>
              <a:rPr lang="ru-RU" sz="1300" dirty="0">
                <a:latin typeface="Trebuchet MS" panose="020B0603020202020204" pitchFamily="34" charset="0"/>
              </a:rPr>
              <a:t>, Мускат </a:t>
            </a:r>
            <a:r>
              <a:rPr lang="ru-RU" sz="1300" dirty="0" err="1">
                <a:latin typeface="Trebuchet MS" panose="020B0603020202020204" pitchFamily="34" charset="0"/>
              </a:rPr>
              <a:t>блан</a:t>
            </a:r>
            <a:r>
              <a:rPr lang="ru-RU" sz="1300" dirty="0">
                <a:latin typeface="Trebuchet MS" panose="020B0603020202020204" pitchFamily="34" charset="0"/>
              </a:rPr>
              <a:t>, </a:t>
            </a:r>
            <a:r>
              <a:rPr lang="ru-RU" sz="1300" dirty="0" err="1">
                <a:latin typeface="Trebuchet MS" panose="020B0603020202020204" pitchFamily="34" charset="0"/>
              </a:rPr>
              <a:t>Вердехо</a:t>
            </a:r>
            <a:r>
              <a:rPr lang="ru-RU" sz="1300" dirty="0">
                <a:latin typeface="Trebuchet MS" panose="020B0603020202020204" pitchFamily="34" charset="0"/>
              </a:rPr>
              <a:t>, </a:t>
            </a:r>
            <a:r>
              <a:rPr lang="ru-RU" sz="1300" dirty="0" err="1">
                <a:latin typeface="Trebuchet MS" panose="020B0603020202020204" pitchFamily="34" charset="0"/>
              </a:rPr>
              <a:t>Ркацители</a:t>
            </a:r>
            <a:r>
              <a:rPr lang="ru-RU" sz="1300" dirty="0">
                <a:latin typeface="Trebuchet MS" panose="020B0603020202020204" pitchFamily="34" charset="0"/>
              </a:rPr>
              <a:t>, </a:t>
            </a:r>
            <a:r>
              <a:rPr lang="ru-RU" sz="1300" dirty="0" err="1">
                <a:latin typeface="Trebuchet MS" panose="020B0603020202020204" pitchFamily="34" charset="0"/>
              </a:rPr>
              <a:t>Монтепульчано</a:t>
            </a:r>
            <a:r>
              <a:rPr lang="ru-RU" sz="1300" dirty="0">
                <a:latin typeface="Trebuchet MS" panose="020B0603020202020204" pitchFamily="34" charset="0"/>
              </a:rPr>
              <a:t>, </a:t>
            </a:r>
            <a:r>
              <a:rPr lang="ru-RU" sz="1300" dirty="0" err="1">
                <a:latin typeface="Trebuchet MS" panose="020B0603020202020204" pitchFamily="34" charset="0"/>
              </a:rPr>
              <a:t>Таннат</a:t>
            </a:r>
            <a:r>
              <a:rPr lang="ru-RU" sz="1300" dirty="0">
                <a:latin typeface="Trebuchet MS" panose="020B0603020202020204" pitchFamily="34" charset="0"/>
              </a:rPr>
              <a:t>, Мускат белый, Одесский черный и автохтонные сорта </a:t>
            </a:r>
            <a:r>
              <a:rPr lang="ru-RU" sz="1300" dirty="0" err="1">
                <a:latin typeface="Trebuchet MS" panose="020B0603020202020204" pitchFamily="34" charset="0"/>
              </a:rPr>
              <a:t>Кокур</a:t>
            </a:r>
            <a:r>
              <a:rPr lang="ru-RU" sz="1300" dirty="0">
                <a:latin typeface="Trebuchet MS" panose="020B0603020202020204" pitchFamily="34" charset="0"/>
              </a:rPr>
              <a:t> белый, </a:t>
            </a:r>
            <a:r>
              <a:rPr lang="ru-RU" sz="1300" dirty="0" err="1">
                <a:latin typeface="Trebuchet MS" panose="020B0603020202020204" pitchFamily="34" charset="0"/>
              </a:rPr>
              <a:t>Кефесия</a:t>
            </a:r>
            <a:r>
              <a:rPr lang="ru-RU" sz="1300" dirty="0">
                <a:latin typeface="Trebuchet MS" panose="020B0603020202020204" pitchFamily="34" charset="0"/>
              </a:rPr>
              <a:t>, Сары-</a:t>
            </a:r>
            <a:r>
              <a:rPr lang="ru-RU" sz="1300" dirty="0" err="1">
                <a:latin typeface="Trebuchet MS" panose="020B0603020202020204" pitchFamily="34" charset="0"/>
              </a:rPr>
              <a:t>Пандас</a:t>
            </a:r>
            <a:r>
              <a:rPr lang="ru-RU" sz="1300" dirty="0" smtClean="0">
                <a:latin typeface="Trebuchet MS" panose="020B0603020202020204" pitchFamily="34" charset="0"/>
              </a:rPr>
              <a:t>.</a:t>
            </a:r>
          </a:p>
          <a:p>
            <a:r>
              <a:rPr lang="ru-RU" sz="1300" dirty="0" smtClean="0">
                <a:latin typeface="Trebuchet MS" panose="020B0603020202020204" pitchFamily="34" charset="0"/>
              </a:rPr>
              <a:t> </a:t>
            </a:r>
            <a:endParaRPr lang="ru-RU" sz="1300" dirty="0">
              <a:latin typeface="Trebuchet MS" panose="020B0603020202020204" pitchFamily="34" charset="0"/>
            </a:endParaRPr>
          </a:p>
          <a:p>
            <a:r>
              <a:rPr lang="ru-RU" sz="1300" dirty="0">
                <a:latin typeface="Trebuchet MS" panose="020B0603020202020204" pitchFamily="34" charset="0"/>
              </a:rPr>
              <a:t>70 га лучших </a:t>
            </a:r>
            <a:r>
              <a:rPr lang="ru-RU" sz="1300" dirty="0" err="1">
                <a:latin typeface="Trebuchet MS" panose="020B0603020202020204" pitchFamily="34" charset="0"/>
              </a:rPr>
              <a:t>терруаров</a:t>
            </a:r>
            <a:r>
              <a:rPr lang="ru-RU" sz="1300" dirty="0">
                <a:latin typeface="Trebuchet MS" panose="020B0603020202020204" pitchFamily="34" charset="0"/>
              </a:rPr>
              <a:t> заняты автохтонными сортами, которые возделываются в промышленных насаждениях более 100 лет и сохранились только в Солнечной Долине. Средний возраст виноградных лоз – 30-35 лет.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541" y="4542195"/>
            <a:ext cx="2351281" cy="156752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Прямоугольник 3"/>
          <p:cNvSpPr/>
          <p:nvPr/>
        </p:nvSpPr>
        <p:spPr>
          <a:xfrm>
            <a:off x="864706" y="583258"/>
            <a:ext cx="87080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</a:rPr>
              <a:t>Винодельческое предприятие СОЛНЕЧНАЯ ДОЛИНА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09" y="4500846"/>
            <a:ext cx="1764967" cy="159733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3" name="Рисунок 5" descr="https://img-fotki.yandex.ru/get/361493/366311221.102/0_19523f_8004cf29_X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4516743"/>
            <a:ext cx="1618424" cy="1618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Рисунок 17" descr="https://img-fotki.yandex.ru/get/742275/366311221.102/0_195234_fb4c823d_X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50" y="4467149"/>
            <a:ext cx="2116657" cy="159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5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437973" y="5683331"/>
            <a:ext cx="816864" cy="246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12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327900" y="5476116"/>
            <a:ext cx="776578" cy="2788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071458" y="5262239"/>
            <a:ext cx="890016" cy="3072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041136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43431" y="1490698"/>
            <a:ext cx="9038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400" dirty="0" smtClean="0">
              <a:latin typeface="Trebuchet MS" panose="020B0603020202020204" pitchFamily="34" charset="0"/>
            </a:endParaRPr>
          </a:p>
          <a:p>
            <a:endParaRPr lang="ru-RU" sz="1400" dirty="0">
              <a:latin typeface="Trebuchet MS" panose="020B0603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64706" y="583258"/>
            <a:ext cx="87080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</a:rPr>
              <a:t>Винодельческое предприятие СОЛНЕЧНАЯ ДОЛИНА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64706" y="1511527"/>
            <a:ext cx="80888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ru-RU" sz="1400" b="1" dirty="0" smtClean="0"/>
          </a:p>
          <a:p>
            <a:pPr>
              <a:lnSpc>
                <a:spcPct val="150000"/>
              </a:lnSpc>
            </a:pPr>
            <a:endParaRPr lang="ru-RU" sz="1400" b="1" dirty="0"/>
          </a:p>
          <a:p>
            <a:pPr>
              <a:lnSpc>
                <a:spcPct val="150000"/>
              </a:lnSpc>
            </a:pPr>
            <a:r>
              <a:rPr lang="ru-RU" sz="1400" b="1" dirty="0" smtClean="0">
                <a:latin typeface="Trebuchet MS" panose="020B0603020202020204" pitchFamily="34" charset="0"/>
              </a:rPr>
              <a:t>Завод первичного виноделия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>
                <a:latin typeface="Trebuchet MS" panose="020B0603020202020204" pitchFamily="34" charset="0"/>
              </a:rPr>
              <a:t>современный </a:t>
            </a:r>
            <a:r>
              <a:rPr lang="ru-RU" sz="1400" dirty="0">
                <a:latin typeface="Trebuchet MS" panose="020B0603020202020204" pitchFamily="34" charset="0"/>
              </a:rPr>
              <a:t>завод с мощностью переработки </a:t>
            </a:r>
            <a:r>
              <a:rPr lang="ru-RU" sz="1400" dirty="0" smtClean="0">
                <a:latin typeface="Trebuchet MS" panose="020B0603020202020204" pitchFamily="34" charset="0"/>
              </a:rPr>
              <a:t>5 000  тонн </a:t>
            </a:r>
            <a:r>
              <a:rPr lang="ru-RU" sz="1400" dirty="0">
                <a:latin typeface="Trebuchet MS" panose="020B0603020202020204" pitchFamily="34" charset="0"/>
              </a:rPr>
              <a:t>винограда;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latin typeface="Trebuchet MS" panose="020B0603020202020204" pitchFamily="34" charset="0"/>
              </a:rPr>
              <a:t>оборудован новейшим оборудованием «</a:t>
            </a:r>
            <a:r>
              <a:rPr lang="en-US" sz="1400" dirty="0" err="1">
                <a:latin typeface="Trebuchet MS" panose="020B0603020202020204" pitchFamily="34" charset="0"/>
              </a:rPr>
              <a:t>Diemme</a:t>
            </a:r>
            <a:r>
              <a:rPr lang="ru-RU" sz="1400" dirty="0">
                <a:latin typeface="Trebuchet MS" panose="020B0603020202020204" pitchFamily="34" charset="0"/>
              </a:rPr>
              <a:t>» и «</a:t>
            </a:r>
            <a:r>
              <a:rPr lang="en-US" sz="1400" dirty="0" err="1">
                <a:latin typeface="Trebuchet MS" panose="020B0603020202020204" pitchFamily="34" charset="0"/>
              </a:rPr>
              <a:t>Padovan</a:t>
            </a:r>
            <a:r>
              <a:rPr lang="ru-RU" sz="1400" dirty="0">
                <a:latin typeface="Trebuchet MS" panose="020B0603020202020204" pitchFamily="34" charset="0"/>
              </a:rPr>
              <a:t>»;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latin typeface="Trebuchet MS" panose="020B0603020202020204" pitchFamily="34" charset="0"/>
              </a:rPr>
              <a:t>емкостной парк составляет  3,5 млн. литров.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706" y="4215080"/>
            <a:ext cx="2572709" cy="171513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330" y="4202943"/>
            <a:ext cx="2590913" cy="1727275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626" y="4202943"/>
            <a:ext cx="2590914" cy="172727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147" name="Рисунок 16" descr="https://img-fotki.yandex.ru/get/517809/366311221.102/0_19523a_e1084953_X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636" y="1752308"/>
            <a:ext cx="2114296" cy="211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5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/>
          <p:cNvSpPr/>
          <p:nvPr/>
        </p:nvSpPr>
        <p:spPr>
          <a:xfrm>
            <a:off x="229438" y="598646"/>
            <a:ext cx="99996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algn="ctr"/>
            <a:r>
              <a:rPr lang="ru" sz="26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</a:rPr>
              <a:t> НОВИНКИ!!!!  </a:t>
            </a:r>
            <a:r>
              <a:rPr lang="ru" sz="2600" b="1" dirty="0" smtClean="0">
                <a:solidFill>
                  <a:schemeClr val="bg1"/>
                </a:solidFill>
                <a:latin typeface="+mj-lt"/>
              </a:rPr>
              <a:t>СУХИЕ ВИНА  АО СОЛНЕЧНАЯ ДОЛИНА</a:t>
            </a:r>
            <a:endParaRPr lang="ru" sz="2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bject 6"/>
          <p:cNvSpPr txBox="1"/>
          <p:nvPr/>
        </p:nvSpPr>
        <p:spPr>
          <a:xfrm>
            <a:off x="3283579" y="1441286"/>
            <a:ext cx="669846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 smtClean="0">
              <a:latin typeface="Trebuchet MS" panose="020B0603020202020204" pitchFamily="34" charset="0"/>
            </a:endParaRPr>
          </a:p>
          <a:p>
            <a:pPr algn="r">
              <a:lnSpc>
                <a:spcPts val="1680"/>
              </a:lnSpc>
            </a:pPr>
            <a:endParaRPr lang="ru" sz="1200" dirty="0">
              <a:latin typeface="Trebuchet MS" panose="020B0603020202020204" pitchFamily="34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669187" y="5026157"/>
            <a:ext cx="1219572" cy="9113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1000" b="1" dirty="0" smtClean="0">
                <a:latin typeface="Trebuchet MS" panose="020B0603020202020204" pitchFamily="34" charset="0"/>
              </a:rPr>
              <a:t>МУСКАТ</a:t>
            </a: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r>
              <a:rPr lang="ru" sz="900" b="1" dirty="0">
                <a:latin typeface="Trebuchet MS" panose="020B0603020202020204" pitchFamily="34" charset="0"/>
              </a:rPr>
              <a:t>б</a:t>
            </a:r>
            <a:r>
              <a:rPr lang="ru" sz="900" b="1" dirty="0" smtClean="0">
                <a:latin typeface="Trebuchet MS" panose="020B0603020202020204" pitchFamily="34" charset="0"/>
              </a:rPr>
              <a:t>елое</a:t>
            </a: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/>
            <a:r>
              <a:rPr lang="ru-RU" sz="900" dirty="0" err="1"/>
              <a:t>Алк</a:t>
            </a:r>
            <a:r>
              <a:rPr lang="ru-RU" sz="900" dirty="0"/>
              <a:t>.: </a:t>
            </a:r>
            <a:r>
              <a:rPr lang="ru-RU" sz="900" dirty="0" smtClean="0"/>
              <a:t>11-13 </a:t>
            </a:r>
            <a:r>
              <a:rPr lang="ru-RU" sz="900" dirty="0"/>
              <a:t>% </a:t>
            </a:r>
            <a:r>
              <a:rPr lang="ru-RU" sz="900" dirty="0" smtClean="0"/>
              <a:t>об.</a:t>
            </a:r>
          </a:p>
          <a:p>
            <a:pPr algn="ctr"/>
            <a:r>
              <a:rPr lang="ru-RU" sz="900" dirty="0"/>
              <a:t>Сахар, г/дм3: ≤ 4</a:t>
            </a:r>
            <a:endParaRPr lang="ru-RU" sz="900" dirty="0" smtClean="0"/>
          </a:p>
          <a:p>
            <a:pPr algn="ctr"/>
            <a:r>
              <a:rPr lang="ru-RU" sz="900" dirty="0" smtClean="0"/>
              <a:t>Емкость</a:t>
            </a:r>
            <a:r>
              <a:rPr lang="ru-RU" sz="900" dirty="0"/>
              <a:t>, </a:t>
            </a:r>
            <a:r>
              <a:rPr lang="ru-RU" sz="900" dirty="0" smtClean="0"/>
              <a:t>л.: 0,75</a:t>
            </a:r>
            <a:endParaRPr lang="ru-RU" sz="900" b="1" dirty="0"/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476230" y="4987656"/>
            <a:ext cx="813816" cy="6278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071458" y="5262239"/>
            <a:ext cx="890016" cy="3072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96984" y="5937504"/>
            <a:ext cx="832104" cy="344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Aft>
                <a:spcPts val="210"/>
              </a:spcAft>
            </a:pPr>
            <a:endParaRPr lang="ru" sz="750" b="1" dirty="0">
              <a:latin typeface="Trebuchet MS" panose="020B0603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791712" y="6324600"/>
            <a:ext cx="813816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6424587" y="5246049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106049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152400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165848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293608" y="6321552"/>
            <a:ext cx="816864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9418320" y="6321552"/>
            <a:ext cx="819912" cy="35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  <a:spcBef>
                <a:spcPts val="210"/>
              </a:spcBef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347538" y="5683331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9171811" y="5571955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7080767" y="5317352"/>
            <a:ext cx="819912" cy="30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700" dirty="0">
              <a:latin typeface="Trebuchet MS" panose="020B0603020202020204" pitchFamily="34" charset="0"/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2649337" y="5009987"/>
            <a:ext cx="1219572" cy="10997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r>
              <a:rPr lang="ru" sz="1000" b="1" dirty="0" smtClean="0">
                <a:latin typeface="Trebuchet MS" panose="020B0603020202020204" pitchFamily="34" charset="0"/>
              </a:rPr>
              <a:t>СОЛДАЙЯ</a:t>
            </a:r>
            <a:r>
              <a:rPr lang="ru" sz="900" b="1" dirty="0" smtClean="0">
                <a:latin typeface="Trebuchet MS" panose="020B0603020202020204" pitchFamily="34" charset="0"/>
              </a:rPr>
              <a:t> </a:t>
            </a:r>
          </a:p>
          <a:p>
            <a:pPr algn="ctr">
              <a:lnSpc>
                <a:spcPts val="888"/>
              </a:lnSpc>
            </a:pPr>
            <a:r>
              <a:rPr lang="ru" sz="900" b="1" dirty="0">
                <a:latin typeface="Trebuchet MS" panose="020B0603020202020204" pitchFamily="34" charset="0"/>
              </a:rPr>
              <a:t>б</a:t>
            </a:r>
            <a:r>
              <a:rPr lang="ru" sz="900" b="1" dirty="0" smtClean="0">
                <a:latin typeface="Trebuchet MS" panose="020B0603020202020204" pitchFamily="34" charset="0"/>
              </a:rPr>
              <a:t>елое</a:t>
            </a: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/>
            <a:r>
              <a:rPr lang="ru-RU" sz="900" dirty="0" err="1"/>
              <a:t>Алк</a:t>
            </a:r>
            <a:r>
              <a:rPr lang="ru-RU" sz="900" dirty="0"/>
              <a:t>.: </a:t>
            </a:r>
            <a:r>
              <a:rPr lang="ru-RU" sz="900" dirty="0" smtClean="0"/>
              <a:t>13,5 </a:t>
            </a:r>
            <a:r>
              <a:rPr lang="ru-RU" sz="900" dirty="0"/>
              <a:t>% об</a:t>
            </a:r>
            <a:r>
              <a:rPr lang="ru-RU" sz="900" dirty="0" smtClean="0"/>
              <a:t>.</a:t>
            </a:r>
          </a:p>
          <a:p>
            <a:pPr algn="ctr"/>
            <a:r>
              <a:rPr lang="ru-RU" sz="900" dirty="0"/>
              <a:t>Сахар, г/дм3: ≤ 4</a:t>
            </a:r>
          </a:p>
          <a:p>
            <a:pPr algn="ctr"/>
            <a:r>
              <a:rPr lang="ru-RU" sz="900" dirty="0"/>
              <a:t>Емкость, </a:t>
            </a:r>
            <a:r>
              <a:rPr lang="ru-RU" sz="900" dirty="0" smtClean="0"/>
              <a:t>л.: 0,75</a:t>
            </a:r>
            <a:endParaRPr lang="ru-RU" sz="900" b="1" dirty="0"/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8293608" y="4862315"/>
            <a:ext cx="1219572" cy="10358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10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r>
              <a:rPr lang="ru" sz="1000" b="1" dirty="0" smtClean="0">
                <a:latin typeface="Trebuchet MS" panose="020B0603020202020204" pitchFamily="34" charset="0"/>
              </a:rPr>
              <a:t>САПЕРАВИ </a:t>
            </a:r>
          </a:p>
          <a:p>
            <a:pPr algn="ctr">
              <a:lnSpc>
                <a:spcPts val="888"/>
              </a:lnSpc>
            </a:pPr>
            <a:r>
              <a:rPr lang="ru" sz="900" b="1" dirty="0" smtClean="0">
                <a:latin typeface="Trebuchet MS" panose="020B0603020202020204" pitchFamily="34" charset="0"/>
              </a:rPr>
              <a:t>красное</a:t>
            </a: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/>
            <a:r>
              <a:rPr lang="ru-RU" sz="900" dirty="0" err="1"/>
              <a:t>Алк</a:t>
            </a:r>
            <a:r>
              <a:rPr lang="ru-RU" sz="900" dirty="0"/>
              <a:t>.: </a:t>
            </a:r>
            <a:r>
              <a:rPr lang="ru-RU" sz="900" dirty="0" smtClean="0"/>
              <a:t>13,5 </a:t>
            </a:r>
            <a:r>
              <a:rPr lang="ru-RU" sz="900" dirty="0"/>
              <a:t>% об</a:t>
            </a:r>
            <a:r>
              <a:rPr lang="ru-RU" sz="900" dirty="0" smtClean="0"/>
              <a:t>.</a:t>
            </a:r>
          </a:p>
          <a:p>
            <a:pPr algn="ctr"/>
            <a:r>
              <a:rPr lang="ru-RU" sz="900" dirty="0"/>
              <a:t>Сахар, г/дм3: ≤ 4</a:t>
            </a:r>
          </a:p>
          <a:p>
            <a:pPr algn="ctr"/>
            <a:r>
              <a:rPr lang="ru-RU" sz="900" dirty="0" smtClean="0"/>
              <a:t>Емкость</a:t>
            </a:r>
            <a:r>
              <a:rPr lang="ru-RU" sz="900" dirty="0"/>
              <a:t>, </a:t>
            </a:r>
            <a:r>
              <a:rPr lang="ru-RU" sz="900" dirty="0" smtClean="0"/>
              <a:t>л.: 0,75</a:t>
            </a:r>
            <a:endParaRPr lang="ru-RU" sz="900" b="1" dirty="0"/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340224" y="4865370"/>
            <a:ext cx="1219572" cy="10358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10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r>
              <a:rPr lang="ru" sz="1000" b="1" dirty="0" smtClean="0">
                <a:latin typeface="Trebuchet MS" panose="020B0603020202020204" pitchFamily="34" charset="0"/>
              </a:rPr>
              <a:t>МАРСЕЛАН </a:t>
            </a:r>
          </a:p>
          <a:p>
            <a:pPr algn="ctr">
              <a:lnSpc>
                <a:spcPts val="888"/>
              </a:lnSpc>
            </a:pPr>
            <a:r>
              <a:rPr lang="ru" sz="900" b="1" dirty="0" smtClean="0">
                <a:latin typeface="Trebuchet MS" panose="020B0603020202020204" pitchFamily="34" charset="0"/>
              </a:rPr>
              <a:t>красное</a:t>
            </a: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/>
            <a:r>
              <a:rPr lang="ru-RU" sz="900" dirty="0" err="1" smtClean="0"/>
              <a:t>Алк</a:t>
            </a:r>
            <a:r>
              <a:rPr lang="ru-RU" sz="900" dirty="0" smtClean="0"/>
              <a:t>.: 13 % </a:t>
            </a:r>
            <a:r>
              <a:rPr lang="ru-RU" sz="900" dirty="0"/>
              <a:t>об</a:t>
            </a:r>
            <a:r>
              <a:rPr lang="ru-RU" sz="900" dirty="0" smtClean="0"/>
              <a:t>.</a:t>
            </a:r>
          </a:p>
          <a:p>
            <a:pPr algn="ctr"/>
            <a:r>
              <a:rPr lang="ru-RU" sz="900" dirty="0"/>
              <a:t>Сахар, г/дм3: ≤ 4</a:t>
            </a:r>
          </a:p>
          <a:p>
            <a:pPr algn="ctr"/>
            <a:r>
              <a:rPr lang="ru-RU" sz="900" dirty="0"/>
              <a:t>Емкость, </a:t>
            </a:r>
            <a:r>
              <a:rPr lang="ru-RU" sz="900" dirty="0" smtClean="0"/>
              <a:t>л.: 0,75</a:t>
            </a:r>
            <a:endParaRPr lang="ru-RU" sz="900" b="1" dirty="0"/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421700" y="4884554"/>
            <a:ext cx="1219572" cy="10358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88"/>
              </a:lnSpc>
            </a:pPr>
            <a:endParaRPr lang="ru" sz="10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r>
              <a:rPr lang="ru" sz="1000" b="1" dirty="0" smtClean="0">
                <a:latin typeface="Trebuchet MS" panose="020B0603020202020204" pitchFamily="34" charset="0"/>
              </a:rPr>
              <a:t>РОЗЕ </a:t>
            </a:r>
          </a:p>
          <a:p>
            <a:pPr algn="ctr">
              <a:lnSpc>
                <a:spcPts val="888"/>
              </a:lnSpc>
            </a:pPr>
            <a:r>
              <a:rPr lang="ru" sz="900" b="1" dirty="0" smtClean="0">
                <a:latin typeface="Trebuchet MS" panose="020B0603020202020204" pitchFamily="34" charset="0"/>
              </a:rPr>
              <a:t>розовое</a:t>
            </a:r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/>
            <a:r>
              <a:rPr lang="ru-RU" sz="900" dirty="0" err="1" smtClean="0"/>
              <a:t>Алк</a:t>
            </a:r>
            <a:r>
              <a:rPr lang="ru-RU" sz="900" dirty="0" smtClean="0"/>
              <a:t>.: 11%-13 % </a:t>
            </a:r>
            <a:r>
              <a:rPr lang="ru-RU" sz="900" dirty="0"/>
              <a:t>об</a:t>
            </a:r>
            <a:r>
              <a:rPr lang="ru-RU" sz="900" dirty="0" smtClean="0"/>
              <a:t>.</a:t>
            </a:r>
            <a:endParaRPr lang="ru-RU" sz="900" dirty="0"/>
          </a:p>
          <a:p>
            <a:pPr algn="ctr"/>
            <a:r>
              <a:rPr lang="ru-RU" sz="900" dirty="0"/>
              <a:t>Сахар, г/дм3: ≤ 4</a:t>
            </a:r>
            <a:endParaRPr lang="ru-RU" sz="900" dirty="0" smtClean="0"/>
          </a:p>
          <a:p>
            <a:pPr algn="ctr"/>
            <a:r>
              <a:rPr lang="ru-RU" sz="900" dirty="0" smtClean="0"/>
              <a:t>Емкость</a:t>
            </a:r>
            <a:r>
              <a:rPr lang="ru-RU" sz="900" dirty="0"/>
              <a:t>, </a:t>
            </a:r>
            <a:r>
              <a:rPr lang="ru-RU" sz="900" dirty="0" smtClean="0"/>
              <a:t>л.: 0,75</a:t>
            </a:r>
            <a:endParaRPr lang="ru-RU" sz="900" b="1" dirty="0"/>
          </a:p>
          <a:p>
            <a:pPr algn="ctr">
              <a:lnSpc>
                <a:spcPts val="888"/>
              </a:lnSpc>
            </a:pPr>
            <a:endParaRPr lang="ru" sz="900" b="1" dirty="0" smtClean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  <a:p>
            <a:pPr algn="ctr">
              <a:lnSpc>
                <a:spcPts val="888"/>
              </a:lnSpc>
            </a:pPr>
            <a:endParaRPr lang="ru" sz="900" b="1" dirty="0">
              <a:latin typeface="Trebuchet MS" panose="020B0603020202020204" pitchFamily="34" charset="0"/>
            </a:endParaRPr>
          </a:p>
        </p:txBody>
      </p:sp>
      <p:pic>
        <p:nvPicPr>
          <p:cNvPr id="26" name="Picture 3" descr="C:\Users\U1\AppData\Local\Temp\Rar$DI03.034\СОЛДАЙЯ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28" y="1387718"/>
            <a:ext cx="1852192" cy="370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U1\AppData\Local\Temp\Rar$DI00.026\МУСКАТ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28" y="1357040"/>
            <a:ext cx="1853872" cy="372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U1\AppData\Local\Temp\Rar$DI24.396\МАРСЕЛА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246" y="1460317"/>
            <a:ext cx="1508653" cy="352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U1\AppData\Local\Temp\Rar$DI21.252\САПЕРАВИ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187" y="1441286"/>
            <a:ext cx="1519363" cy="354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U1\AppData\Local\Temp\Rar$DI16.764\RO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09" y="1479743"/>
            <a:ext cx="1524000" cy="355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72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8595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Sun Valley">
      <a:dk1>
        <a:sysClr val="windowText" lastClr="000000"/>
      </a:dk1>
      <a:lt1>
        <a:sysClr val="window" lastClr="FFFFFF"/>
      </a:lt1>
      <a:dk2>
        <a:srgbClr val="4D000A"/>
      </a:dk2>
      <a:lt2>
        <a:srgbClr val="CBCBCB"/>
      </a:lt2>
      <a:accent1>
        <a:srgbClr val="4D000A"/>
      </a:accent1>
      <a:accent2>
        <a:srgbClr val="ED1B23"/>
      </a:accent2>
      <a:accent3>
        <a:srgbClr val="A11218"/>
      </a:accent3>
      <a:accent4>
        <a:srgbClr val="AE131A"/>
      </a:accent4>
      <a:accent5>
        <a:srgbClr val="FFCC99"/>
      </a:accent5>
      <a:accent6>
        <a:srgbClr val="6E6C17"/>
      </a:accent6>
      <a:hlink>
        <a:srgbClr val="ED1B23"/>
      </a:hlink>
      <a:folHlink>
        <a:srgbClr val="4D000A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6314</TotalTime>
  <Words>2469</Words>
  <Application>Microsoft Office PowerPoint</Application>
  <PresentationFormat>Произвольный</PresentationFormat>
  <Paragraphs>504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24" baseType="lpstr">
      <vt:lpstr>Office Theme</vt:lpstr>
      <vt:lpstr>Retrospect</vt:lpstr>
      <vt:lpstr>Солнечная Долина</vt:lpstr>
      <vt:lpstr>Винодельческое предприятие СОЛНЕЧНАЯ ДОЛИНА</vt:lpstr>
      <vt:lpstr>Винодельческое предприятие СОЛНЕЧНАЯ ДОЛИНА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Презентация_КВКЗ_07_2017_2-3-4</dc:title>
  <dc:creator>Павел</dc:creator>
  <cp:lastModifiedBy>U1</cp:lastModifiedBy>
  <cp:revision>259</cp:revision>
  <cp:lastPrinted>2018-03-16T08:16:51Z</cp:lastPrinted>
  <dcterms:created xsi:type="dcterms:W3CDTF">2017-08-28T13:05:28Z</dcterms:created>
  <dcterms:modified xsi:type="dcterms:W3CDTF">2018-08-29T13:39:42Z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2017-08-28T00:00:00Z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2017-08-28T00:00:00Z</vt:filetime>
  </property>
</Properties>
</file>